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accent3"/>
              </a:solidFill>
              <a:prstDash val="solid"/>
            </a:ln>
          </a:left>
          <a:right>
            <a:ln w="12700">
              <a:solidFill>
                <a:schemeClr val="accent3"/>
              </a:solidFill>
              <a:prstDash val="solid"/>
            </a:ln>
          </a:right>
          <a:top>
            <a:ln w="12700">
              <a:solidFill>
                <a:schemeClr val="accent3"/>
              </a:solidFill>
              <a:prstDash val="solid"/>
            </a:ln>
          </a:top>
          <a:bottom>
            <a:ln w="12700">
              <a:solidFill>
                <a:schemeClr val="accent3"/>
              </a:solidFill>
              <a:prstDash val="solid"/>
            </a:ln>
          </a:bottom>
          <a:insideH>
            <a:ln w="12700">
              <a:solidFill>
                <a:schemeClr val="accent3"/>
              </a:solidFill>
              <a:prstDash val="solid"/>
            </a:ln>
          </a:insideH>
          <a:insideV>
            <a:ln w="12700">
              <a:solidFill>
                <a:schemeClr val="accent3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3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tx1"/>
              </a:solidFill>
              <a:prstDash val="solid"/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>
              <a:solidFill>
                <a:schemeClr val="tx1"/>
              </a:solidFill>
              <a:prstDash val="solid"/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/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accent1"/>
              </a:solidFill>
              <a:prstDash val="solid"/>
            </a:ln>
          </a:top>
        </a:tcBdr>
      </a:tcStyle>
    </a:lastRow>
    <a:firstRow>
      <a:tcTxStyle b="on">
        <a:fontRef idx="minor"/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accent1"/>
              </a:solidFill>
              <a:prstDash val="solid"/>
            </a:ln>
          </a:left>
          <a:right>
            <a:ln w="12700">
              <a:solidFill>
                <a:schemeClr val="accent1"/>
              </a:solidFill>
              <a:prstDash val="solid"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 w="12700">
              <a:solidFill>
                <a:schemeClr val="accent1"/>
              </a:solidFill>
              <a:prstDash val="solid"/>
            </a:ln>
          </a:insideH>
          <a:insideV>
            <a:ln w="12700">
              <a:solidFill>
                <a:schemeClr val="accen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1"/>
              </a:solidFill>
              <a:prstDash val="solid"/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accent1"/>
              </a:solidFill>
              <a:prstDash val="solid"/>
            </a:ln>
          </a:left>
          <a:right>
            <a:ln w="12700">
              <a:solidFill>
                <a:schemeClr val="accent1"/>
              </a:solidFill>
              <a:prstDash val="solid"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 w="12700">
              <a:solidFill>
                <a:schemeClr val="accent1"/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accent1"/>
              </a:solidFill>
              <a:prstDash val="solid"/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/>
        <a:schemeClr val="tx1"/>
      </a:tcTxStyle>
      <a:tcStyle>
        <a:tcBdr>
          <a:left>
            <a:ln w="12700">
              <a:solidFill>
                <a:schemeClr val="accent1"/>
              </a:solidFill>
              <a:prstDash val="solid"/>
            </a:ln>
          </a:left>
          <a:right>
            <a:ln w="12700">
              <a:solidFill>
                <a:schemeClr val="accent1"/>
              </a:solidFill>
              <a:prstDash val="solid"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 w="12700">
              <a:solidFill>
                <a:schemeClr val="accent1"/>
              </a:solidFill>
              <a:prstDash val="solid"/>
            </a:ln>
          </a:insideH>
          <a:insideV>
            <a:ln w="12700">
              <a:solidFill>
                <a:schemeClr val="accent1"/>
              </a:solidFill>
              <a:prstDash val="solid"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accent1"/>
              </a:solidFill>
              <a:prstDash val="solid"/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>
              <a:solidFill>
                <a:schemeClr val="accent1"/>
              </a:solidFill>
              <a:prstDash val="solid"/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/>
        <a:schemeClr val="dk1"/>
      </a:tcTxStyle>
      <a:tcStyle>
        <a:tcBdr>
          <a:left>
            <a:ln w="12700">
              <a:solidFill>
                <a:schemeClr val="accent5"/>
              </a:solidFill>
              <a:prstDash val="solid"/>
            </a:ln>
          </a:left>
          <a:right>
            <a:ln w="12700">
              <a:solidFill>
                <a:schemeClr val="accent5"/>
              </a:solidFill>
              <a:prstDash val="solid"/>
            </a:ln>
          </a:right>
          <a:top>
            <a:ln w="12700">
              <a:solidFill>
                <a:schemeClr val="accent5"/>
              </a:solidFill>
              <a:prstDash val="solid"/>
            </a:ln>
          </a:top>
          <a:bottom>
            <a:ln w="12700">
              <a:solidFill>
                <a:schemeClr val="accent5"/>
              </a:solidFill>
              <a:prstDash val="solid"/>
            </a:ln>
          </a:bottom>
          <a:insideH>
            <a:ln w="12700">
              <a:solidFill>
                <a:schemeClr val="accent5"/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accent5"/>
              </a:solidFill>
              <a:prstDash val="solid"/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F1CD3A7-CCB4-44B4-804E-E12AB0EF57B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11785600" y="274641"/>
            <a:ext cx="36576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812800" y="274641"/>
            <a:ext cx="107696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8E8B1FD-BB23-4A65-8A04-5370F978D8D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3FB8250C-470F-463B-90BF-56E67316A1C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B28AA42-E07E-4549-98EC-6DCEE7BFD62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4C323FC-4F2B-4CBA-ADE6-7B2F0DC728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812800" y="1600203"/>
            <a:ext cx="7213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8229600" y="1600203"/>
            <a:ext cx="7213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B6083870-5A22-428E-BB7D-0969E9B9E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2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2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7D0969F-A2A2-4F52-8C0B-E0EC9A917F3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609602" y="273050"/>
            <a:ext cx="401108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609602" y="1435103"/>
            <a:ext cx="401108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7702FC3-9209-425E-8377-FEF73D83841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9CB1C46-4516-4FE0-8D70-129D88F92E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25.11.2025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7F1BB74-66E5-4A09-8F05-E4C12200EFB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25.11.2025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05E18F-1F52-4FC8-B5F3-7CE097940FFE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tretch/>
        </p:blipFill>
        <p:spPr>
          <a:xfrm>
            <a:off x="76664" y="62787"/>
            <a:ext cx="11943886" cy="6578975"/>
          </a:xfrm>
          <a:prstGeom prst="rect">
            <a:avLst/>
          </a:prstGeom>
        </p:spPr>
      </p:pic>
      <p:sp>
        <p:nvSpPr>
          <p:cNvPr id="79" name="Shape 79"/>
          <p:cNvSpPr/>
          <p:nvPr/>
        </p:nvSpPr>
        <p:spPr>
          <a:xfrm>
            <a:off x="8967151" y="5489014"/>
            <a:ext cx="428149" cy="20669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70865"/>
              <a:gd name="ODFBottom" fmla="val 275590"/>
              <a:gd name="ODFWidth" fmla="val 570865"/>
              <a:gd name="ODFHeight" fmla="val 275590"/>
            </a:gdLst>
            <a:ahLst/>
            <a:cxnLst/>
            <a:rect l="OXMLTextRectL" t="OXMLTextRectT" r="OXMLTextRectR" b="OXMLTextRect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9453266" y="5491687"/>
            <a:ext cx="200976" cy="235268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67970"/>
              <a:gd name="ODFBottom" fmla="val 313690"/>
              <a:gd name="ODFWidth" fmla="val 267970"/>
              <a:gd name="ODFHeight" fmla="val 313690"/>
            </a:gdLst>
            <a:ahLst/>
            <a:cxnLst/>
            <a:rect l="OXMLTextRectL" t="OXMLTextRectT" r="OXMLTextRectR" b="OXMLTextRect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9703539" y="5491335"/>
            <a:ext cx="174307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2409"/>
              <a:gd name="ODFBottom" fmla="val 269240"/>
              <a:gd name="ODFWidth" fmla="val 232409"/>
              <a:gd name="ODFHeight" fmla="val 269240"/>
            </a:gdLst>
            <a:ahLst/>
            <a:cxnLst/>
            <a:rect l="OXMLTextRectL" t="OXMLTextRectT" r="OXMLTextRectR" b="OXMLTextRect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9924145" y="5491340"/>
            <a:ext cx="423387" cy="20431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64515"/>
              <a:gd name="ODFBottom" fmla="val 272415"/>
              <a:gd name="ODFWidth" fmla="val 564515"/>
              <a:gd name="ODFHeight" fmla="val 272415"/>
            </a:gdLst>
            <a:ahLst/>
            <a:cxnLst/>
            <a:rect l="OXMLTextRectL" t="OXMLTextRectT" r="OXMLTextRectR" b="OXMLTextRect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10421796" y="5491335"/>
            <a:ext cx="162876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17169"/>
              <a:gd name="ODFBottom" fmla="val 269240"/>
              <a:gd name="ODFWidth" fmla="val 217169"/>
              <a:gd name="ODFHeight" fmla="val 269240"/>
            </a:gdLst>
            <a:ahLst/>
            <a:cxnLst/>
            <a:rect l="OXMLTextRectL" t="OXMLTextRectT" r="OXMLTextRectR" b="OXMLTextRect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10638601" y="5602773"/>
            <a:ext cx="29050" cy="90487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8734"/>
              <a:gd name="ODFBottom" fmla="val 120650"/>
              <a:gd name="ODFWidth" fmla="val 38734"/>
              <a:gd name="ODFHeight" fmla="val 120650"/>
            </a:gdLst>
            <a:ahLst/>
            <a:cxnLst/>
            <a:rect l="OXMLTextRectL" t="OXMLTextRectT" r="OXMLTextRectR" b="OXMLTextRect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10638606" y="5491335"/>
            <a:ext cx="173831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1775"/>
              <a:gd name="ODFBottom" fmla="val 269240"/>
              <a:gd name="ODFWidth" fmla="val 231775"/>
              <a:gd name="ODFHeight" fmla="val 269240"/>
            </a:gdLst>
            <a:ahLst/>
            <a:cxnLst/>
            <a:rect l="OXMLTextRectL" t="OXMLTextRectT" r="OXMLTextRectR" b="OXMLTextRect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10886282" y="5491335"/>
            <a:ext cx="223360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97815"/>
              <a:gd name="ODFBottom" fmla="val 269240"/>
              <a:gd name="ODFWidth" fmla="val 297815"/>
              <a:gd name="ODFHeight" fmla="val 269240"/>
            </a:gdLst>
            <a:ahLst/>
            <a:cxnLst/>
            <a:rect l="OXMLTextRectL" t="OXMLTextRectT" r="OXMLTextRectR" b="OXMLTextRect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11183823" y="5491335"/>
            <a:ext cx="174307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2409"/>
              <a:gd name="ODFBottom" fmla="val 269240"/>
              <a:gd name="ODFWidth" fmla="val 232409"/>
              <a:gd name="ODFHeight" fmla="val 269240"/>
            </a:gdLst>
            <a:ahLst/>
            <a:cxnLst/>
            <a:rect l="OXMLTextRectL" t="OXMLTextRectT" r="OXMLTextRectR" b="OXMLTextRect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8961359" y="5782040"/>
            <a:ext cx="240982" cy="21669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21309"/>
              <a:gd name="ODFBottom" fmla="val 288925"/>
              <a:gd name="ODFWidth" fmla="val 321309"/>
              <a:gd name="ODFHeight" fmla="val 288925"/>
            </a:gdLst>
            <a:ahLst/>
            <a:cxnLst/>
            <a:rect l="OXMLTextRectL" t="OXMLTextRectT" r="OXMLTextRectR" b="OXMLTextRect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9" name="Shape 89"/>
          <p:cNvSpPr/>
          <p:nvPr/>
        </p:nvSpPr>
        <p:spPr>
          <a:xfrm>
            <a:off x="9241292" y="5787206"/>
            <a:ext cx="214789" cy="20669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86384"/>
              <a:gd name="ODFBottom" fmla="val 275590"/>
              <a:gd name="ODFWidth" fmla="val 286384"/>
              <a:gd name="ODFHeight" fmla="val 275590"/>
            </a:gdLst>
            <a:ahLst/>
            <a:cxnLst/>
            <a:rect l="OXMLTextRectL" t="OXMLTextRectT" r="OXMLTextRectR" b="OXMLTextRect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9513745" y="5900929"/>
            <a:ext cx="29050" cy="90487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8734"/>
              <a:gd name="ODFBottom" fmla="val 120650"/>
              <a:gd name="ODFWidth" fmla="val 38734"/>
              <a:gd name="ODFHeight" fmla="val 120650"/>
            </a:gdLst>
            <a:ahLst/>
            <a:cxnLst/>
            <a:rect l="OXMLTextRectL" t="OXMLTextRectT" r="OXMLTextRectR" b="OXMLTextRect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9513751" y="5789499"/>
            <a:ext cx="173831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1775"/>
              <a:gd name="ODFBottom" fmla="val 269240"/>
              <a:gd name="ODFWidth" fmla="val 231775"/>
              <a:gd name="ODFHeight" fmla="val 269240"/>
            </a:gdLst>
            <a:ahLst/>
            <a:cxnLst/>
            <a:rect l="OXMLTextRectL" t="OXMLTextRectT" r="OXMLTextRectR" b="OXMLTextRect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9724626" y="5789491"/>
            <a:ext cx="220027" cy="23145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93369"/>
              <a:gd name="ODFBottom" fmla="val 308609"/>
              <a:gd name="ODFWidth" fmla="val 293369"/>
              <a:gd name="ODFHeight" fmla="val 308609"/>
            </a:gdLst>
            <a:ahLst/>
            <a:cxnLst/>
            <a:rect l="OXMLTextRectL" t="OXMLTextRectT" r="OXMLTextRectR" b="OXMLTextRect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10069623" y="5789487"/>
            <a:ext cx="162876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17169"/>
              <a:gd name="ODFBottom" fmla="val 269240"/>
              <a:gd name="ODFWidth" fmla="val 217169"/>
              <a:gd name="ODFHeight" fmla="val 269240"/>
            </a:gdLst>
            <a:ahLst/>
            <a:cxnLst/>
            <a:rect l="OXMLTextRectL" t="OXMLTextRectT" r="OXMLTextRectR" b="OXMLTextRect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10270040" y="5787206"/>
            <a:ext cx="214311" cy="20669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85750"/>
              <a:gd name="ODFBottom" fmla="val 275590"/>
              <a:gd name="ODFWidth" fmla="val 285750"/>
              <a:gd name="ODFHeight" fmla="val 275590"/>
            </a:gdLst>
            <a:ahLst/>
            <a:cxnLst/>
            <a:rect l="OXMLTextRectL" t="OXMLTextRectT" r="OXMLTextRectR" b="OXMLTextRect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10520409" y="5787210"/>
            <a:ext cx="386715" cy="20669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15619"/>
              <a:gd name="ODFBottom" fmla="val 275590"/>
              <a:gd name="ODFWidth" fmla="val 515619"/>
              <a:gd name="ODFHeight" fmla="val 275590"/>
            </a:gdLst>
            <a:ahLst/>
            <a:cxnLst/>
            <a:rect l="OXMLTextRectL" t="OXMLTextRectT" r="OXMLTextRectR" b="OXMLTextRect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10957935" y="5789491"/>
            <a:ext cx="174307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2409"/>
              <a:gd name="ODFBottom" fmla="val 269240"/>
              <a:gd name="ODFWidth" fmla="val 232409"/>
              <a:gd name="ODFHeight" fmla="val 269240"/>
            </a:gdLst>
            <a:ahLst/>
            <a:cxnLst/>
            <a:rect l="OXMLTextRectL" t="OXMLTextRectT" r="OXMLTextRectR" b="OXMLTextRect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11183823" y="5789491"/>
            <a:ext cx="174307" cy="201931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2409"/>
              <a:gd name="ODFBottom" fmla="val 269240"/>
              <a:gd name="ODFWidth" fmla="val 232409"/>
              <a:gd name="ODFHeight" fmla="val 269240"/>
            </a:gdLst>
            <a:ahLst/>
            <a:cxnLst/>
            <a:rect l="OXMLTextRectL" t="OXMLTextRectT" r="OXMLTextRectR" b="OXMLTextRect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11201286" y="5434381"/>
            <a:ext cx="143350" cy="2143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91134"/>
              <a:gd name="ODFBottom" fmla="val 28575"/>
              <a:gd name="ODFWidth" fmla="val 191134"/>
              <a:gd name="ODFHeight" fmla="val 28575"/>
            </a:gdLst>
            <a:ahLst/>
            <a:cxnLst/>
            <a:rect l="OXMLTextRectL" t="OXMLTextRectT" r="OXMLTextRectR" b="OXMLTextRect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562138" y="5890384"/>
            <a:ext cx="1693436" cy="322318"/>
          </a:xfrm>
          <a:prstGeom prst="rect">
            <a:avLst/>
          </a:prstGeom>
        </p:spPr>
        <p:txBody>
          <a:bodyPr vert="horz" wrap="square" lIns="0" tIns="14401" rIns="0" bIns="0">
            <a:spAutoFit/>
          </a:bodyPr>
          <a:lstStyle/>
          <a:p>
            <a:pPr marL="10668" indent="0" algn="l">
              <a:spcBef>
                <a:spcPts val="113"/>
              </a:spcBef>
            </a:pPr>
            <a:r>
              <a:rPr lang="ru-RU" sz="1700" spc="-12" dirty="0" smtClean="0">
                <a:solidFill>
                  <a:srgbClr val="616061"/>
                </a:solidFill>
                <a:latin typeface="Montserrat"/>
                <a:ea typeface="Montserrat"/>
                <a:cs typeface="Montserrat"/>
              </a:rPr>
              <a:t>июнь</a:t>
            </a:r>
            <a:r>
              <a:rPr sz="1700" spc="-12" dirty="0" smtClean="0">
                <a:solidFill>
                  <a:srgbClr val="616061"/>
                </a:solidFill>
                <a:latin typeface="Montserrat"/>
                <a:ea typeface="Montserrat"/>
                <a:cs typeface="Montserrat"/>
              </a:rPr>
              <a:t>,</a:t>
            </a:r>
            <a:r>
              <a:rPr sz="1700" spc="-55" dirty="0" smtClean="0">
                <a:solidFill>
                  <a:srgbClr val="61606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2000" b="1" spc="17" dirty="0" smtClean="0">
                <a:solidFill>
                  <a:srgbClr val="616061"/>
                </a:solidFill>
                <a:latin typeface="Montserrat-SemiBold"/>
                <a:ea typeface="Montserrat-SemiBold"/>
                <a:cs typeface="Montserrat-SemiBold"/>
              </a:rPr>
              <a:t>202</a:t>
            </a:r>
            <a:r>
              <a:rPr lang="ru-RU" sz="2000" b="1" spc="17" dirty="0" smtClean="0">
                <a:solidFill>
                  <a:srgbClr val="616061"/>
                </a:solidFill>
                <a:latin typeface="Montserrat-SemiBold"/>
                <a:ea typeface="Montserrat-SemiBold"/>
                <a:cs typeface="Montserrat-SemiBold"/>
              </a:rPr>
              <a:t>6</a:t>
            </a:r>
            <a:endParaRPr sz="2500" dirty="0">
              <a:solidFill>
                <a:schemeClr val="tx1"/>
              </a:solidFill>
              <a:latin typeface="Montserrat-SemiBold"/>
              <a:ea typeface="Montserrat-SemiBold"/>
              <a:cs typeface="Montserrat-SemiBold"/>
            </a:endParaRPr>
          </a:p>
        </p:txBody>
      </p:sp>
      <p:sp>
        <p:nvSpPr>
          <p:cNvPr id="100" name="Shape 100"/>
          <p:cNvSpPr txBox="1"/>
          <p:nvPr/>
        </p:nvSpPr>
        <p:spPr>
          <a:xfrm>
            <a:off x="474134" y="275000"/>
            <a:ext cx="7742940" cy="2216912"/>
          </a:xfrm>
          <a:prstGeom prst="rect">
            <a:avLst/>
          </a:prstGeom>
        </p:spPr>
        <p:txBody>
          <a:bodyPr vert="horz" wrap="square" lIns="0" tIns="61872" rIns="0" bIns="0">
            <a:spAutoFit/>
          </a:bodyPr>
          <a:lstStyle/>
          <a:p>
            <a:pPr marL="10668" marR="4267" indent="0" algn="ctr"/>
            <a:r>
              <a:rPr lang="ru-RU" sz="2800" b="1" dirty="0" smtClean="0">
                <a:solidFill>
                  <a:schemeClr val="tx2"/>
                </a:solidFill>
                <a:latin typeface="Montserrat-Medium"/>
                <a:ea typeface="Montserrat-Medium"/>
                <a:cs typeface="Montserrat-Medium"/>
              </a:rPr>
              <a:t>Добровольное вступление в правоотношения по обязательному социальному страхованию самозанятых граждан на случай временной нетрудоспособности</a:t>
            </a:r>
            <a:endParaRPr sz="2800" b="1" dirty="0">
              <a:solidFill>
                <a:schemeClr val="tx2"/>
              </a:solidFill>
              <a:latin typeface="Montserrat-Medium"/>
              <a:ea typeface="Montserrat-Medium"/>
              <a:cs typeface="Montserrat-Medium"/>
            </a:endParaRPr>
          </a:p>
        </p:txBody>
      </p:sp>
      <p:pic>
        <p:nvPicPr>
          <p:cNvPr id="102" name="Picture 102"/>
          <p:cNvPicPr/>
          <p:nvPr/>
        </p:nvPicPr>
        <p:blipFill>
          <a:blip r:embed="rId3"/>
          <a:stretch/>
        </p:blipFill>
        <p:spPr>
          <a:xfrm>
            <a:off x="6953252" y="2875319"/>
            <a:ext cx="4404877" cy="3140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Shape 132"/>
          <p:cNvGrpSpPr/>
          <p:nvPr/>
        </p:nvGrpSpPr>
        <p:grpSpPr>
          <a:xfrm>
            <a:off x="239354" y="164641"/>
            <a:ext cx="685838" cy="806644"/>
            <a:chOff x="0" y="0"/>
            <a:chExt cx="685838" cy="806644"/>
          </a:xfrm>
        </p:grpSpPr>
        <p:pic>
          <p:nvPicPr>
            <p:cNvPr id="134" name="Picture 134"/>
            <p:cNvPicPr/>
            <p:nvPr/>
          </p:nvPicPr>
          <p:blipFill>
            <a:blip r:embed="rId2"/>
            <a:stretch/>
          </p:blipFill>
          <p:spPr>
            <a:xfrm>
              <a:off x="1667" y="654515"/>
              <a:ext cx="122449" cy="59007"/>
            </a:xfrm>
            <a:prstGeom prst="rect">
              <a:avLst/>
            </a:prstGeom>
          </p:spPr>
        </p:pic>
        <p:pic>
          <p:nvPicPr>
            <p:cNvPr id="136" name="Picture 136"/>
            <p:cNvPicPr/>
            <p:nvPr/>
          </p:nvPicPr>
          <p:blipFill>
            <a:blip r:embed="rId3"/>
            <a:stretch/>
          </p:blipFill>
          <p:spPr>
            <a:xfrm>
              <a:off x="140735" y="655178"/>
              <a:ext cx="255838" cy="67467"/>
            </a:xfrm>
            <a:prstGeom prst="rect">
              <a:avLst/>
            </a:prstGeom>
          </p:spPr>
        </p:pic>
        <p:sp>
          <p:nvSpPr>
            <p:cNvPr id="137" name="Shape 137"/>
            <p:cNvSpPr/>
            <p:nvPr/>
          </p:nvSpPr>
          <p:spPr>
            <a:xfrm>
              <a:off x="417826" y="655176"/>
              <a:ext cx="46672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39" name="Picture 139"/>
            <p:cNvPicPr/>
            <p:nvPr/>
          </p:nvPicPr>
          <p:blipFill>
            <a:blip r:embed="rId4"/>
            <a:stretch/>
          </p:blipFill>
          <p:spPr>
            <a:xfrm>
              <a:off x="479851" y="655178"/>
              <a:ext cx="49615" cy="57683"/>
            </a:xfrm>
            <a:prstGeom prst="rect">
              <a:avLst/>
            </a:prstGeom>
          </p:spPr>
        </p:pic>
        <p:pic>
          <p:nvPicPr>
            <p:cNvPr id="141" name="Picture 141"/>
            <p:cNvPicPr/>
            <p:nvPr/>
          </p:nvPicPr>
          <p:blipFill>
            <a:blip r:embed="rId5"/>
            <a:stretch/>
          </p:blipFill>
          <p:spPr>
            <a:xfrm>
              <a:off x="550708" y="655176"/>
              <a:ext cx="63864" cy="57692"/>
            </a:xfrm>
            <a:prstGeom prst="rect">
              <a:avLst/>
            </a:prstGeom>
          </p:spPr>
        </p:pic>
        <p:sp>
          <p:nvSpPr>
            <p:cNvPr id="142" name="Shape 142"/>
            <p:cNvSpPr/>
            <p:nvPr/>
          </p:nvSpPr>
          <p:spPr>
            <a:xfrm>
              <a:off x="635832" y="655178"/>
              <a:ext cx="50006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44" name="Picture 144"/>
            <p:cNvPicPr/>
            <p:nvPr/>
          </p:nvPicPr>
          <p:blipFill>
            <a:blip r:embed="rId6"/>
            <a:stretch/>
          </p:blipFill>
          <p:spPr>
            <a:xfrm>
              <a:off x="0" y="738341"/>
              <a:ext cx="141415" cy="61969"/>
            </a:xfrm>
            <a:prstGeom prst="rect">
              <a:avLst/>
            </a:prstGeom>
          </p:spPr>
        </p:pic>
        <p:pic>
          <p:nvPicPr>
            <p:cNvPr id="146" name="Picture 146"/>
            <p:cNvPicPr/>
            <p:nvPr/>
          </p:nvPicPr>
          <p:blipFill>
            <a:blip r:embed="rId7"/>
            <a:stretch/>
          </p:blipFill>
          <p:spPr>
            <a:xfrm>
              <a:off x="158047" y="740475"/>
              <a:ext cx="123206" cy="66169"/>
            </a:xfrm>
            <a:prstGeom prst="rect">
              <a:avLst/>
            </a:prstGeom>
          </p:spPr>
        </p:pic>
        <p:pic>
          <p:nvPicPr>
            <p:cNvPr id="148" name="Picture 148"/>
            <p:cNvPicPr/>
            <p:nvPr/>
          </p:nvPicPr>
          <p:blipFill>
            <a:blip r:embed="rId8"/>
            <a:stretch/>
          </p:blipFill>
          <p:spPr>
            <a:xfrm>
              <a:off x="317072" y="739825"/>
              <a:ext cx="239466" cy="58997"/>
            </a:xfrm>
            <a:prstGeom prst="rect">
              <a:avLst/>
            </a:prstGeom>
          </p:spPr>
        </p:pic>
        <p:pic>
          <p:nvPicPr>
            <p:cNvPr id="150" name="Picture 150"/>
            <p:cNvPicPr/>
            <p:nvPr/>
          </p:nvPicPr>
          <p:blipFill>
            <a:blip r:embed="rId9"/>
            <a:stretch/>
          </p:blipFill>
          <p:spPr>
            <a:xfrm>
              <a:off x="571208" y="740477"/>
              <a:ext cx="49853" cy="57683"/>
            </a:xfrm>
            <a:prstGeom prst="rect">
              <a:avLst/>
            </a:prstGeom>
          </p:spPr>
        </p:pic>
        <p:pic>
          <p:nvPicPr>
            <p:cNvPr id="152" name="Picture 152"/>
            <p:cNvPicPr/>
            <p:nvPr/>
          </p:nvPicPr>
          <p:blipFill>
            <a:blip r:embed="rId10"/>
            <a:stretch/>
          </p:blipFill>
          <p:spPr>
            <a:xfrm>
              <a:off x="635832" y="740477"/>
              <a:ext cx="49853" cy="57683"/>
            </a:xfrm>
            <a:prstGeom prst="rect">
              <a:avLst/>
            </a:prstGeom>
          </p:spPr>
        </p:pic>
        <p:sp>
          <p:nvSpPr>
            <p:cNvPr id="153" name="Shape 153"/>
            <p:cNvSpPr/>
            <p:nvPr/>
          </p:nvSpPr>
          <p:spPr>
            <a:xfrm>
              <a:off x="640827" y="638880"/>
              <a:ext cx="40957" cy="619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55" name="Picture 155"/>
            <p:cNvPicPr/>
            <p:nvPr/>
          </p:nvPicPr>
          <p:blipFill>
            <a:blip r:embed="rId11"/>
            <a:stretch/>
          </p:blipFill>
          <p:spPr>
            <a:xfrm>
              <a:off x="6824" y="0"/>
              <a:ext cx="671885" cy="576891"/>
            </a:xfrm>
            <a:prstGeom prst="rect">
              <a:avLst/>
            </a:prstGeom>
          </p:spPr>
        </p:pic>
      </p:grpSp>
      <p:sp>
        <p:nvSpPr>
          <p:cNvPr id="156" name="Shape 156"/>
          <p:cNvSpPr/>
          <p:nvPr/>
        </p:nvSpPr>
        <p:spPr>
          <a:xfrm>
            <a:off x="1126067" y="444046"/>
            <a:ext cx="10651065" cy="625812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952"/>
              </a:spcAft>
            </a:pPr>
            <a:r>
              <a:rPr lang="ru-RU" sz="16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С 1 января 2026 года в России стартовал эксперимент по добровольному страхованию 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самозанятых – плательщиков налога на профессиональный доход (НПД) на случай </a:t>
            </a:r>
            <a:r>
              <a:rPr lang="ru-RU" sz="16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временной </a:t>
            </a:r>
            <a:r>
              <a:rPr lang="ru-RU" sz="1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нетрудоспособности</a:t>
            </a:r>
          </a:p>
          <a:p>
            <a:pPr algn="ctr">
              <a:spcAft>
                <a:spcPts val="952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Программа продлится до 31 декабря 2028 года</a:t>
            </a:r>
          </a:p>
          <a:p>
            <a:pPr algn="ctr">
              <a:spcAft>
                <a:spcPts val="952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(Федеральный закон от 15.12.2025 №456-ФЗ)</a:t>
            </a:r>
          </a:p>
          <a:p>
            <a:pPr algn="ctr">
              <a:spcAft>
                <a:spcPts val="952"/>
              </a:spcAft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spcAft>
                <a:spcPts val="952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Кто может участвовать: физические лица – плательщики НПД, в том числе со статусом ИП;</a:t>
            </a:r>
          </a:p>
          <a:p>
            <a:pPr marL="285750" indent="-285750">
              <a:spcAft>
                <a:spcPts val="952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Что нужно сделать: </a:t>
            </a:r>
          </a:p>
          <a:p>
            <a:pPr marL="1257300" lvl="2" indent="-342900">
              <a:spcAft>
                <a:spcPts val="952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Подать заявление в СФР (до 30 сентября 2027 года). Это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м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ожно сделать:</a:t>
            </a:r>
          </a:p>
          <a:p>
            <a:pPr marL="1714500" lvl="3" indent="-342900">
              <a:spcAft>
                <a:spcPts val="952"/>
              </a:spcAft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лично в территориальном отделении СФР;</a:t>
            </a:r>
          </a:p>
          <a:p>
            <a:pPr marL="1714500" lvl="3" indent="-342900">
              <a:spcAft>
                <a:spcPts val="952"/>
              </a:spcAft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 электронном виде — через приложение «Мой налог» или портал «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».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1258888" lvl="3" indent="-342900">
              <a:spcAft>
                <a:spcPts val="952"/>
              </a:spcAft>
              <a:buClr>
                <a:srgbClr val="FF0000"/>
              </a:buClr>
              <a:buFont typeface="+mj-lt"/>
              <a:buAutoNum type="arabicPeriod" startAt="2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Выбрать страховую сумму. Доступны два варианта: 35 000 рублей или 50 000 рублей</a:t>
            </a:r>
            <a:r>
              <a:rPr lang="en-US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на полный календарный месяц. От выбранной суммы зависит размер будущих выплат.</a:t>
            </a:r>
          </a:p>
          <a:p>
            <a:pPr marL="1258888" lvl="3" indent="-342900">
              <a:spcAft>
                <a:spcPts val="952"/>
              </a:spcAft>
              <a:buClr>
                <a:srgbClr val="FF0000"/>
              </a:buClr>
              <a:buFont typeface="+mj-lt"/>
              <a:buAutoNum type="arabicPeriod" startAt="2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Уплачивать страховые взносы. Тариф – 3,84% от выбранной суммы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месяц. Ежемесячный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взнос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составляет:</a:t>
            </a:r>
          </a:p>
          <a:p>
            <a:pPr marL="1716088" lvl="4" indent="-342900">
              <a:spcAft>
                <a:spcPts val="952"/>
              </a:spcAft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1 344 рубля при страховой сумме 35000 рублей;</a:t>
            </a:r>
          </a:p>
          <a:p>
            <a:pPr marL="1716088" lvl="4" indent="-342900">
              <a:spcAft>
                <a:spcPts val="952"/>
              </a:spcAft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1920 рублей при страховой сумме 50 000 рублей.</a:t>
            </a:r>
          </a:p>
          <a:p>
            <a:pPr marL="1373188" lvl="4">
              <a:spcAft>
                <a:spcPts val="952"/>
              </a:spcAft>
              <a:buClr>
                <a:srgbClr val="FF0000"/>
              </a:buClr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Взносы можно платить ежемесячно или единовременно за период до года (максимум за 12 месяцев вперёд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).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1012314" y="571666"/>
            <a:ext cx="10807138" cy="374217"/>
          </a:xfrm>
          <a:prstGeom prst="rect">
            <a:avLst/>
          </a:prstGeom>
          <a:noFill/>
        </p:spPr>
        <p:txBody>
          <a:bodyPr wrap="square" lIns="96277" tIns="48139" rIns="96277" bIns="48139" anchor="ctr">
            <a:spAutoFit/>
          </a:bodyPr>
          <a:lstStyle/>
          <a:p>
            <a:pPr algn="just"/>
            <a:r>
              <a:rPr lang="ru-RU" sz="1800" b="1" u="sng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Важно:</a:t>
            </a:r>
            <a:r>
              <a:rPr lang="ru-RU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право на пособие возникает после 6 календарных месяцев непрерывной уплаты взносов.</a:t>
            </a:r>
            <a:r>
              <a:rPr lang="ru-RU" sz="1600" b="1" u="sng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u="sng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endParaRPr sz="1800" b="1" u="sng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59" name="Shape 159"/>
          <p:cNvGrpSpPr/>
          <p:nvPr/>
        </p:nvGrpSpPr>
        <p:grpSpPr>
          <a:xfrm>
            <a:off x="239354" y="190042"/>
            <a:ext cx="685838" cy="806645"/>
            <a:chOff x="0" y="0"/>
            <a:chExt cx="685838" cy="806645"/>
          </a:xfrm>
        </p:grpSpPr>
        <p:pic>
          <p:nvPicPr>
            <p:cNvPr id="161" name="Picture 161"/>
            <p:cNvPicPr/>
            <p:nvPr/>
          </p:nvPicPr>
          <p:blipFill>
            <a:blip r:embed="rId2"/>
            <a:stretch/>
          </p:blipFill>
          <p:spPr>
            <a:xfrm>
              <a:off x="1667" y="654515"/>
              <a:ext cx="122449" cy="59007"/>
            </a:xfrm>
            <a:prstGeom prst="rect">
              <a:avLst/>
            </a:prstGeom>
          </p:spPr>
        </p:pic>
        <p:pic>
          <p:nvPicPr>
            <p:cNvPr id="163" name="Picture 163"/>
            <p:cNvPicPr/>
            <p:nvPr/>
          </p:nvPicPr>
          <p:blipFill>
            <a:blip r:embed="rId3"/>
            <a:stretch/>
          </p:blipFill>
          <p:spPr>
            <a:xfrm>
              <a:off x="140735" y="655178"/>
              <a:ext cx="255838" cy="67467"/>
            </a:xfrm>
            <a:prstGeom prst="rect">
              <a:avLst/>
            </a:prstGeom>
          </p:spPr>
        </p:pic>
        <p:sp>
          <p:nvSpPr>
            <p:cNvPr id="164" name="Shape 164"/>
            <p:cNvSpPr/>
            <p:nvPr/>
          </p:nvSpPr>
          <p:spPr>
            <a:xfrm>
              <a:off x="417826" y="655176"/>
              <a:ext cx="46672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66" name="Picture 166"/>
            <p:cNvPicPr/>
            <p:nvPr/>
          </p:nvPicPr>
          <p:blipFill>
            <a:blip r:embed="rId4"/>
            <a:stretch/>
          </p:blipFill>
          <p:spPr>
            <a:xfrm>
              <a:off x="479851" y="655178"/>
              <a:ext cx="49615" cy="57683"/>
            </a:xfrm>
            <a:prstGeom prst="rect">
              <a:avLst/>
            </a:prstGeom>
          </p:spPr>
        </p:pic>
        <p:pic>
          <p:nvPicPr>
            <p:cNvPr id="168" name="Picture 168"/>
            <p:cNvPicPr/>
            <p:nvPr/>
          </p:nvPicPr>
          <p:blipFill>
            <a:blip r:embed="rId5"/>
            <a:stretch/>
          </p:blipFill>
          <p:spPr>
            <a:xfrm>
              <a:off x="550708" y="655176"/>
              <a:ext cx="63864" cy="57692"/>
            </a:xfrm>
            <a:prstGeom prst="rect">
              <a:avLst/>
            </a:prstGeom>
          </p:spPr>
        </p:pic>
        <p:sp>
          <p:nvSpPr>
            <p:cNvPr id="169" name="Shape 169"/>
            <p:cNvSpPr/>
            <p:nvPr/>
          </p:nvSpPr>
          <p:spPr>
            <a:xfrm>
              <a:off x="635832" y="655178"/>
              <a:ext cx="50006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71" name="Picture 171"/>
            <p:cNvPicPr/>
            <p:nvPr/>
          </p:nvPicPr>
          <p:blipFill>
            <a:blip r:embed="rId6"/>
            <a:stretch/>
          </p:blipFill>
          <p:spPr>
            <a:xfrm>
              <a:off x="0" y="738341"/>
              <a:ext cx="141415" cy="61969"/>
            </a:xfrm>
            <a:prstGeom prst="rect">
              <a:avLst/>
            </a:prstGeom>
          </p:spPr>
        </p:pic>
        <p:pic>
          <p:nvPicPr>
            <p:cNvPr id="173" name="Picture 173"/>
            <p:cNvPicPr/>
            <p:nvPr/>
          </p:nvPicPr>
          <p:blipFill>
            <a:blip r:embed="rId7"/>
            <a:stretch/>
          </p:blipFill>
          <p:spPr>
            <a:xfrm>
              <a:off x="158047" y="740475"/>
              <a:ext cx="123206" cy="66169"/>
            </a:xfrm>
            <a:prstGeom prst="rect">
              <a:avLst/>
            </a:prstGeom>
          </p:spPr>
        </p:pic>
        <p:pic>
          <p:nvPicPr>
            <p:cNvPr id="175" name="Picture 175"/>
            <p:cNvPicPr/>
            <p:nvPr/>
          </p:nvPicPr>
          <p:blipFill>
            <a:blip r:embed="rId8"/>
            <a:stretch/>
          </p:blipFill>
          <p:spPr>
            <a:xfrm>
              <a:off x="317072" y="739825"/>
              <a:ext cx="239466" cy="58997"/>
            </a:xfrm>
            <a:prstGeom prst="rect">
              <a:avLst/>
            </a:prstGeom>
          </p:spPr>
        </p:pic>
        <p:pic>
          <p:nvPicPr>
            <p:cNvPr id="177" name="Picture 177"/>
            <p:cNvPicPr/>
            <p:nvPr/>
          </p:nvPicPr>
          <p:blipFill>
            <a:blip r:embed="rId9"/>
            <a:stretch/>
          </p:blipFill>
          <p:spPr>
            <a:xfrm>
              <a:off x="571208" y="740477"/>
              <a:ext cx="49853" cy="57683"/>
            </a:xfrm>
            <a:prstGeom prst="rect">
              <a:avLst/>
            </a:prstGeom>
          </p:spPr>
        </p:pic>
        <p:pic>
          <p:nvPicPr>
            <p:cNvPr id="179" name="Picture 179"/>
            <p:cNvPicPr/>
            <p:nvPr/>
          </p:nvPicPr>
          <p:blipFill>
            <a:blip r:embed="rId10"/>
            <a:stretch/>
          </p:blipFill>
          <p:spPr>
            <a:xfrm>
              <a:off x="635832" y="740477"/>
              <a:ext cx="49853" cy="57683"/>
            </a:xfrm>
            <a:prstGeom prst="rect">
              <a:avLst/>
            </a:prstGeom>
          </p:spPr>
        </p:pic>
        <p:sp>
          <p:nvSpPr>
            <p:cNvPr id="180" name="Shape 180"/>
            <p:cNvSpPr/>
            <p:nvPr/>
          </p:nvSpPr>
          <p:spPr>
            <a:xfrm>
              <a:off x="640827" y="638880"/>
              <a:ext cx="40957" cy="619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82" name="Picture 182"/>
            <p:cNvPicPr/>
            <p:nvPr/>
          </p:nvPicPr>
          <p:blipFill>
            <a:blip r:embed="rId11"/>
            <a:stretch/>
          </p:blipFill>
          <p:spPr>
            <a:xfrm>
              <a:off x="6824" y="0"/>
              <a:ext cx="671885" cy="576891"/>
            </a:xfrm>
            <a:prstGeom prst="rect">
              <a:avLst/>
            </a:prstGeom>
          </p:spPr>
        </p:pic>
      </p:grpSp>
      <p:sp>
        <p:nvSpPr>
          <p:cNvPr id="183" name="Shape 183"/>
          <p:cNvSpPr/>
          <p:nvPr/>
        </p:nvSpPr>
        <p:spPr>
          <a:xfrm>
            <a:off x="702680" y="1209034"/>
            <a:ext cx="11033119" cy="419089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52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Размер пособия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just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Пособие рассчитывается в два этапа:</a:t>
            </a:r>
          </a:p>
          <a:p>
            <a:pPr marL="342900" indent="-342900" algn="just">
              <a:spcAft>
                <a:spcPts val="952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Определяется «средний заработок» для расчёта. Его величина зависит от стажа участия в эксперименте:</a:t>
            </a:r>
          </a:p>
          <a:p>
            <a:pPr marL="715963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при стаже от 6 до 12 месяцев непрерывной уплаты взносов — 70% от выбранной страховой суммы;</a:t>
            </a:r>
          </a:p>
          <a:p>
            <a:pPr marL="715963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при стаже 12 месяцев и более — 100% от страховой суммы.</a:t>
            </a:r>
          </a:p>
          <a:p>
            <a:pPr marL="342900" indent="-342900" algn="just">
              <a:spcAft>
                <a:spcPts val="952"/>
              </a:spcAft>
              <a:buClr>
                <a:srgbClr val="C00000"/>
              </a:buClr>
              <a:buSzPct val="100000"/>
              <a:buFont typeface="+mj-lt"/>
              <a:buAutoNum type="arabicPeriod" startAt="2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К полученной сумме применяется процент, зависящий от общего страхового стажа. Общий стаж включает все периоды работы по трудовому договору, деятельности в качестве ИП и другие периоды, за которые уплачивались взносы по обязательному социальному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страхованию.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just">
              <a:spcAft>
                <a:spcPts val="952"/>
              </a:spcAft>
              <a:buClr>
                <a:srgbClr val="C00000"/>
              </a:buClr>
              <a:buSzPct val="150000"/>
            </a:pPr>
            <a:endParaRPr lang="ru-RU" sz="1600" dirty="0" smtClean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just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Например</a:t>
            </a:r>
            <a:r>
              <a:rPr lang="ru-RU" sz="160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, если страховая сумма — 50 000 рублей, стаж участия в эксперименте — 10 месяцев (70%), а общий стаж — более 8 лет (100%), то размер пособия составит: 50 000 руб. × 70% × 100% = 35 000 </a:t>
            </a:r>
            <a:r>
              <a:rPr lang="ru-RU" sz="1600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рублей.</a:t>
            </a:r>
            <a:r>
              <a:rPr sz="1600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Shape 257"/>
          <p:cNvGrpSpPr/>
          <p:nvPr/>
        </p:nvGrpSpPr>
        <p:grpSpPr>
          <a:xfrm>
            <a:off x="239354" y="164641"/>
            <a:ext cx="685838" cy="806644"/>
            <a:chOff x="0" y="0"/>
            <a:chExt cx="685838" cy="806644"/>
          </a:xfrm>
        </p:grpSpPr>
        <p:pic>
          <p:nvPicPr>
            <p:cNvPr id="259" name="Picture 259"/>
            <p:cNvPicPr/>
            <p:nvPr/>
          </p:nvPicPr>
          <p:blipFill>
            <a:blip r:embed="rId2"/>
            <a:stretch/>
          </p:blipFill>
          <p:spPr>
            <a:xfrm>
              <a:off x="1667" y="654515"/>
              <a:ext cx="122449" cy="59007"/>
            </a:xfrm>
            <a:prstGeom prst="rect">
              <a:avLst/>
            </a:prstGeom>
          </p:spPr>
        </p:pic>
        <p:pic>
          <p:nvPicPr>
            <p:cNvPr id="261" name="Picture 261"/>
            <p:cNvPicPr/>
            <p:nvPr/>
          </p:nvPicPr>
          <p:blipFill>
            <a:blip r:embed="rId3"/>
            <a:stretch/>
          </p:blipFill>
          <p:spPr>
            <a:xfrm>
              <a:off x="140735" y="655178"/>
              <a:ext cx="255838" cy="67467"/>
            </a:xfrm>
            <a:prstGeom prst="rect">
              <a:avLst/>
            </a:prstGeom>
          </p:spPr>
        </p:pic>
        <p:sp>
          <p:nvSpPr>
            <p:cNvPr id="262" name="Shape 262"/>
            <p:cNvSpPr/>
            <p:nvPr/>
          </p:nvSpPr>
          <p:spPr>
            <a:xfrm>
              <a:off x="417826" y="655176"/>
              <a:ext cx="46672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4" name="Picture 264"/>
            <p:cNvPicPr/>
            <p:nvPr/>
          </p:nvPicPr>
          <p:blipFill>
            <a:blip r:embed="rId4"/>
            <a:stretch/>
          </p:blipFill>
          <p:spPr>
            <a:xfrm>
              <a:off x="479851" y="655178"/>
              <a:ext cx="49615" cy="57683"/>
            </a:xfrm>
            <a:prstGeom prst="rect">
              <a:avLst/>
            </a:prstGeom>
          </p:spPr>
        </p:pic>
        <p:pic>
          <p:nvPicPr>
            <p:cNvPr id="266" name="Picture 266"/>
            <p:cNvPicPr/>
            <p:nvPr/>
          </p:nvPicPr>
          <p:blipFill>
            <a:blip r:embed="rId5"/>
            <a:stretch/>
          </p:blipFill>
          <p:spPr>
            <a:xfrm>
              <a:off x="550708" y="655176"/>
              <a:ext cx="63864" cy="57692"/>
            </a:xfrm>
            <a:prstGeom prst="rect">
              <a:avLst/>
            </a:prstGeom>
          </p:spPr>
        </p:pic>
        <p:sp>
          <p:nvSpPr>
            <p:cNvPr id="267" name="Shape 267"/>
            <p:cNvSpPr/>
            <p:nvPr/>
          </p:nvSpPr>
          <p:spPr>
            <a:xfrm>
              <a:off x="635832" y="655178"/>
              <a:ext cx="50006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9" name="Picture 269"/>
            <p:cNvPicPr/>
            <p:nvPr/>
          </p:nvPicPr>
          <p:blipFill>
            <a:blip r:embed="rId6"/>
            <a:stretch/>
          </p:blipFill>
          <p:spPr>
            <a:xfrm>
              <a:off x="0" y="738341"/>
              <a:ext cx="141415" cy="61969"/>
            </a:xfrm>
            <a:prstGeom prst="rect">
              <a:avLst/>
            </a:prstGeom>
          </p:spPr>
        </p:pic>
        <p:pic>
          <p:nvPicPr>
            <p:cNvPr id="271" name="Picture 271"/>
            <p:cNvPicPr/>
            <p:nvPr/>
          </p:nvPicPr>
          <p:blipFill>
            <a:blip r:embed="rId7"/>
            <a:stretch/>
          </p:blipFill>
          <p:spPr>
            <a:xfrm>
              <a:off x="158047" y="740475"/>
              <a:ext cx="123206" cy="66169"/>
            </a:xfrm>
            <a:prstGeom prst="rect">
              <a:avLst/>
            </a:prstGeom>
          </p:spPr>
        </p:pic>
        <p:pic>
          <p:nvPicPr>
            <p:cNvPr id="273" name="Picture 273"/>
            <p:cNvPicPr/>
            <p:nvPr/>
          </p:nvPicPr>
          <p:blipFill>
            <a:blip r:embed="rId8"/>
            <a:stretch/>
          </p:blipFill>
          <p:spPr>
            <a:xfrm>
              <a:off x="317072" y="739825"/>
              <a:ext cx="239466" cy="58997"/>
            </a:xfrm>
            <a:prstGeom prst="rect">
              <a:avLst/>
            </a:prstGeom>
          </p:spPr>
        </p:pic>
        <p:pic>
          <p:nvPicPr>
            <p:cNvPr id="275" name="Picture 275"/>
            <p:cNvPicPr/>
            <p:nvPr/>
          </p:nvPicPr>
          <p:blipFill>
            <a:blip r:embed="rId9"/>
            <a:stretch/>
          </p:blipFill>
          <p:spPr>
            <a:xfrm>
              <a:off x="571208" y="740477"/>
              <a:ext cx="49853" cy="57683"/>
            </a:xfrm>
            <a:prstGeom prst="rect">
              <a:avLst/>
            </a:prstGeom>
          </p:spPr>
        </p:pic>
        <p:pic>
          <p:nvPicPr>
            <p:cNvPr id="277" name="Picture 277"/>
            <p:cNvPicPr/>
            <p:nvPr/>
          </p:nvPicPr>
          <p:blipFill>
            <a:blip r:embed="rId10"/>
            <a:stretch/>
          </p:blipFill>
          <p:spPr>
            <a:xfrm>
              <a:off x="635832" y="740477"/>
              <a:ext cx="49853" cy="57683"/>
            </a:xfrm>
            <a:prstGeom prst="rect">
              <a:avLst/>
            </a:prstGeom>
          </p:spPr>
        </p:pic>
        <p:sp>
          <p:nvSpPr>
            <p:cNvPr id="278" name="Shape 278"/>
            <p:cNvSpPr/>
            <p:nvPr/>
          </p:nvSpPr>
          <p:spPr>
            <a:xfrm>
              <a:off x="640827" y="638880"/>
              <a:ext cx="40957" cy="619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80" name="Picture 280"/>
            <p:cNvPicPr/>
            <p:nvPr/>
          </p:nvPicPr>
          <p:blipFill>
            <a:blip r:embed="rId11"/>
            <a:stretch/>
          </p:blipFill>
          <p:spPr>
            <a:xfrm>
              <a:off x="6824" y="0"/>
              <a:ext cx="671885" cy="576891"/>
            </a:xfrm>
            <a:prstGeom prst="rect">
              <a:avLst/>
            </a:prstGeom>
          </p:spPr>
        </p:pic>
      </p:grpSp>
      <p:sp>
        <p:nvSpPr>
          <p:cNvPr id="281" name="Shape 281"/>
          <p:cNvSpPr txBox="1"/>
          <p:nvPr/>
        </p:nvSpPr>
        <p:spPr>
          <a:xfrm>
            <a:off x="1211773" y="521855"/>
            <a:ext cx="1022826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lang="ru-RU" sz="1600" b="1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Как получить выплату</a:t>
            </a:r>
            <a:endParaRPr sz="1400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Shape 282"/>
          <p:cNvSpPr/>
          <p:nvPr/>
        </p:nvSpPr>
        <p:spPr>
          <a:xfrm>
            <a:off x="776045" y="1126387"/>
            <a:ext cx="11033119" cy="430887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Порядок действий при наступлении страхового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случая (при заболевании, травме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, карантине, уходе за больным членом семьи, протезировании в стационаре, лечении в санатории после стационара и в других случаях, предусмотренных частью 1 статьи 5 Федерального закона от 29.12.2006 №255-ФЗ «Об обязательном социальном страховании на случай временной нетрудоспособности и в связи с материнством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»)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:</a:t>
            </a:r>
            <a:endParaRPr lang="ru-RU" sz="1600" b="1" dirty="0" smtClean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Обратиться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за медицинской помощью в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медицинскую организацию для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формирования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электронного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листка нетрудоспособности (ЭЛН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).</a:t>
            </a:r>
            <a:endParaRPr lang="ru-RU" sz="1600" b="1" dirty="0" smtClean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После закрытия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ЭЛН  данные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автоматически поступят в Социальный фонд России (СФР). </a:t>
            </a:r>
            <a:endParaRPr sz="1600" i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 err="1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Самозанятому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нужно дать согласие на выплату страхового обеспечения. Это можно сделать через приложение «Мой налог» или портал «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».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ctr">
              <a:spcAft>
                <a:spcPts val="952"/>
              </a:spcAft>
              <a:buClr>
                <a:srgbClr val="C00000"/>
              </a:buClr>
              <a:buSzPct val="150000"/>
            </a:pPr>
            <a:endParaRPr lang="ru-RU" sz="1600" b="1" dirty="0" smtClean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Срок </a:t>
            </a:r>
            <a:r>
              <a:rPr lang="ru-RU" sz="16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перечисления пособия: </a:t>
            </a:r>
            <a:endParaRPr lang="ru-RU" sz="1600" b="1" dirty="0" smtClean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just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течение 10 рабочих дней с момента получения согласия. Деньги поступят на банковский счёт, который был указан при вступлении в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программу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на карту «МИР»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.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Shape 257"/>
          <p:cNvGrpSpPr/>
          <p:nvPr/>
        </p:nvGrpSpPr>
        <p:grpSpPr>
          <a:xfrm>
            <a:off x="239354" y="164641"/>
            <a:ext cx="685838" cy="806644"/>
            <a:chOff x="0" y="0"/>
            <a:chExt cx="685838" cy="806644"/>
          </a:xfrm>
        </p:grpSpPr>
        <p:pic>
          <p:nvPicPr>
            <p:cNvPr id="259" name="Picture 259"/>
            <p:cNvPicPr/>
            <p:nvPr/>
          </p:nvPicPr>
          <p:blipFill>
            <a:blip r:embed="rId2"/>
            <a:stretch/>
          </p:blipFill>
          <p:spPr>
            <a:xfrm>
              <a:off x="1667" y="654515"/>
              <a:ext cx="122449" cy="59007"/>
            </a:xfrm>
            <a:prstGeom prst="rect">
              <a:avLst/>
            </a:prstGeom>
          </p:spPr>
        </p:pic>
        <p:pic>
          <p:nvPicPr>
            <p:cNvPr id="261" name="Picture 261"/>
            <p:cNvPicPr/>
            <p:nvPr/>
          </p:nvPicPr>
          <p:blipFill>
            <a:blip r:embed="rId3"/>
            <a:stretch/>
          </p:blipFill>
          <p:spPr>
            <a:xfrm>
              <a:off x="140735" y="655178"/>
              <a:ext cx="255838" cy="67467"/>
            </a:xfrm>
            <a:prstGeom prst="rect">
              <a:avLst/>
            </a:prstGeom>
          </p:spPr>
        </p:pic>
        <p:sp>
          <p:nvSpPr>
            <p:cNvPr id="262" name="Shape 262"/>
            <p:cNvSpPr/>
            <p:nvPr/>
          </p:nvSpPr>
          <p:spPr>
            <a:xfrm>
              <a:off x="417826" y="655176"/>
              <a:ext cx="46672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4" name="Picture 264"/>
            <p:cNvPicPr/>
            <p:nvPr/>
          </p:nvPicPr>
          <p:blipFill>
            <a:blip r:embed="rId4"/>
            <a:stretch/>
          </p:blipFill>
          <p:spPr>
            <a:xfrm>
              <a:off x="479851" y="655178"/>
              <a:ext cx="49615" cy="57683"/>
            </a:xfrm>
            <a:prstGeom prst="rect">
              <a:avLst/>
            </a:prstGeom>
          </p:spPr>
        </p:pic>
        <p:pic>
          <p:nvPicPr>
            <p:cNvPr id="266" name="Picture 266"/>
            <p:cNvPicPr/>
            <p:nvPr/>
          </p:nvPicPr>
          <p:blipFill>
            <a:blip r:embed="rId5"/>
            <a:stretch/>
          </p:blipFill>
          <p:spPr>
            <a:xfrm>
              <a:off x="550708" y="655176"/>
              <a:ext cx="63864" cy="57692"/>
            </a:xfrm>
            <a:prstGeom prst="rect">
              <a:avLst/>
            </a:prstGeom>
          </p:spPr>
        </p:pic>
        <p:sp>
          <p:nvSpPr>
            <p:cNvPr id="267" name="Shape 267"/>
            <p:cNvSpPr/>
            <p:nvPr/>
          </p:nvSpPr>
          <p:spPr>
            <a:xfrm>
              <a:off x="635832" y="655178"/>
              <a:ext cx="50006" cy="58102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9" name="Picture 269"/>
            <p:cNvPicPr/>
            <p:nvPr/>
          </p:nvPicPr>
          <p:blipFill>
            <a:blip r:embed="rId6"/>
            <a:stretch/>
          </p:blipFill>
          <p:spPr>
            <a:xfrm>
              <a:off x="0" y="738341"/>
              <a:ext cx="141415" cy="61969"/>
            </a:xfrm>
            <a:prstGeom prst="rect">
              <a:avLst/>
            </a:prstGeom>
          </p:spPr>
        </p:pic>
        <p:pic>
          <p:nvPicPr>
            <p:cNvPr id="271" name="Picture 271"/>
            <p:cNvPicPr/>
            <p:nvPr/>
          </p:nvPicPr>
          <p:blipFill>
            <a:blip r:embed="rId7"/>
            <a:stretch/>
          </p:blipFill>
          <p:spPr>
            <a:xfrm>
              <a:off x="158047" y="740475"/>
              <a:ext cx="123206" cy="66169"/>
            </a:xfrm>
            <a:prstGeom prst="rect">
              <a:avLst/>
            </a:prstGeom>
          </p:spPr>
        </p:pic>
        <p:pic>
          <p:nvPicPr>
            <p:cNvPr id="273" name="Picture 273"/>
            <p:cNvPicPr/>
            <p:nvPr/>
          </p:nvPicPr>
          <p:blipFill>
            <a:blip r:embed="rId8"/>
            <a:stretch/>
          </p:blipFill>
          <p:spPr>
            <a:xfrm>
              <a:off x="317072" y="739825"/>
              <a:ext cx="239466" cy="58997"/>
            </a:xfrm>
            <a:prstGeom prst="rect">
              <a:avLst/>
            </a:prstGeom>
          </p:spPr>
        </p:pic>
        <p:pic>
          <p:nvPicPr>
            <p:cNvPr id="275" name="Picture 275"/>
            <p:cNvPicPr/>
            <p:nvPr/>
          </p:nvPicPr>
          <p:blipFill>
            <a:blip r:embed="rId9"/>
            <a:stretch/>
          </p:blipFill>
          <p:spPr>
            <a:xfrm>
              <a:off x="571208" y="740477"/>
              <a:ext cx="49853" cy="57683"/>
            </a:xfrm>
            <a:prstGeom prst="rect">
              <a:avLst/>
            </a:prstGeom>
          </p:spPr>
        </p:pic>
        <p:pic>
          <p:nvPicPr>
            <p:cNvPr id="277" name="Picture 277"/>
            <p:cNvPicPr/>
            <p:nvPr/>
          </p:nvPicPr>
          <p:blipFill>
            <a:blip r:embed="rId10"/>
            <a:stretch/>
          </p:blipFill>
          <p:spPr>
            <a:xfrm>
              <a:off x="635832" y="740477"/>
              <a:ext cx="49853" cy="57683"/>
            </a:xfrm>
            <a:prstGeom prst="rect">
              <a:avLst/>
            </a:prstGeom>
          </p:spPr>
        </p:pic>
        <p:sp>
          <p:nvSpPr>
            <p:cNvPr id="278" name="Shape 278"/>
            <p:cNvSpPr/>
            <p:nvPr/>
          </p:nvSpPr>
          <p:spPr>
            <a:xfrm>
              <a:off x="640827" y="638880"/>
              <a:ext cx="40957" cy="6191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200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80" name="Picture 280"/>
            <p:cNvPicPr/>
            <p:nvPr/>
          </p:nvPicPr>
          <p:blipFill>
            <a:blip r:embed="rId11"/>
            <a:stretch/>
          </p:blipFill>
          <p:spPr>
            <a:xfrm>
              <a:off x="6824" y="0"/>
              <a:ext cx="671885" cy="576891"/>
            </a:xfrm>
            <a:prstGeom prst="rect">
              <a:avLst/>
            </a:prstGeom>
          </p:spPr>
        </p:pic>
      </p:grpSp>
      <p:sp>
        <p:nvSpPr>
          <p:cNvPr id="281" name="Shape 281"/>
          <p:cNvSpPr txBox="1"/>
          <p:nvPr/>
        </p:nvSpPr>
        <p:spPr>
          <a:xfrm>
            <a:off x="1211773" y="521855"/>
            <a:ext cx="1022826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Особенности и ограничения</a:t>
            </a:r>
            <a:endParaRPr sz="1400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Shape 282"/>
          <p:cNvSpPr/>
          <p:nvPr/>
        </p:nvSpPr>
        <p:spPr>
          <a:xfrm>
            <a:off x="776045" y="1126387"/>
            <a:ext cx="11033119" cy="455509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Пособие выплачивается при болезни, травме, карантине, уходе за больным членом семьи, протезировании в стационаре, лечении в санатории после стационара и в других случаях,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предусмотренных частью 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1 статьи 5 Федерального закона от 29.12.2006 №255-ФЗ «Об обязательном социальном страховании на случай временной нетрудоспособности и в связи с материнством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».</a:t>
            </a:r>
            <a:endParaRPr sz="1600" i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Эксперимент не касается пособий по беременности и родам, а также по уходу за ребёнком до 1,5 лет.</a:t>
            </a:r>
            <a:endParaRPr sz="1600" b="1" dirty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На время подтверждённой нетрудоспособности уплата ежемесячных взносов приостанавливается. После закрытия больничного обязанность платить взносы возобновляется со следующего календарного месяца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Если за месяц взносы не уплачены или уплачены не полностью, добровольные правоотношения считаются прекращёнными с 1 числа следующего месяца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При прекращении статуса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самозанятого</a:t>
            </a: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(снятии с учёта по НПД) участие прекращается.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ctr">
              <a:spcAft>
                <a:spcPts val="952"/>
              </a:spcAft>
              <a:buClr>
                <a:srgbClr val="C00000"/>
              </a:buClr>
              <a:buSzPct val="150000"/>
            </a:pPr>
            <a:endParaRPr lang="ru-RU" sz="1600" b="1" dirty="0" smtClean="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just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6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За застрахованными лицами, вступившими в программу до 30 сентября 2027 года, право на выплаты сохраняется по всем больничным до 31 декабря 2028 года включительно (при условии регулярной уплаты взносов).</a:t>
            </a:r>
            <a:endParaRPr sz="1600" b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808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1044</TotalTime>
  <Words>669</Words>
  <Application>Microsoft Office PowerPoint</Application>
  <DocSecurity>0</DocSecurity>
  <PresentationFormat>Широкоэкранный</PresentationFormat>
  <Paragraphs>41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Courier New</vt:lpstr>
      <vt:lpstr>Montserrat</vt:lpstr>
      <vt:lpstr>Montserrat-Medium</vt:lpstr>
      <vt:lpstr>Montserrat-SemiBold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Паничева Марина Анатольевна</dc:creator>
  <cp:lastModifiedBy>Корнилова Саргылана Петровна</cp:lastModifiedBy>
  <cp:revision>14</cp:revision>
  <dcterms:created xsi:type="dcterms:W3CDTF">2022-03-30T09:05:00Z</dcterms:created>
  <dcterms:modified xsi:type="dcterms:W3CDTF">2026-06-17T00:16:16Z</dcterms:modified>
</cp:coreProperties>
</file>