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5" r:id="rId12"/>
    <p:sldId id="276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n+O5QxSHotNTHlPxnc/CzgtlX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2BBB7E-7E25-4FF1-A672-4EDBED449F0D}">
  <a:tblStyle styleId="{F32BBB7E-7E25-4FF1-A672-4EDBED449F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0E701C8-A026-4386-8B66-26DD2F5830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912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105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bc532de0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bbc532de0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bbc532de02_0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4486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bc532de0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bc532de0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bbc532de02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456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bc532de0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bc532de0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bbc532de02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45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bc532de0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bc532de0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bbc532de02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19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bc532de0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bc532de0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bbc532de02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385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64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bc532de0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bc532de0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bbc532de02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8150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bc532de0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bc532de0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bbc532de02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66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bc532de0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bc532de0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bbc532de02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122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564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bc532de0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bc532de0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bbc532de02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06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b14.ru/opros-pbp/opros-subektov-msp-po-sozdaniyu-klastera-legkoj-promyshlennosti-respubliki-saha-yakutiya-anonimnyj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akhabult@sakha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khabul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2375" y="0"/>
            <a:ext cx="10039175" cy="75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0"/>
            <a:ext cx="9846900" cy="6695100"/>
          </a:xfrm>
          <a:prstGeom prst="rect">
            <a:avLst/>
          </a:prstGeom>
          <a:solidFill>
            <a:srgbClr val="137F09">
              <a:alpha val="32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551375" y="9108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 smtClean="0">
                <a:solidFill>
                  <a:srgbClr val="FFFF00"/>
                </a:solidFill>
              </a:rPr>
              <a:t>Кластер легкой промышленности и НХП</a:t>
            </a:r>
            <a:endParaRPr b="1" dirty="0">
              <a:solidFill>
                <a:srgbClr val="FFFF00"/>
              </a:solidFill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220700" y="983725"/>
            <a:ext cx="214500" cy="1324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bc532de02_0_1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77" name="Google Shape;177;gbbc532de02_0_111"/>
          <p:cNvSpPr/>
          <p:nvPr/>
        </p:nvSpPr>
        <p:spPr>
          <a:xfrm>
            <a:off x="0" y="429075"/>
            <a:ext cx="6044100" cy="8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666666"/>
                </a:solidFill>
              </a:rPr>
              <a:t>ОБОРУДОВАНИЕ КОВОРКИНГА</a:t>
            </a:r>
            <a:endParaRPr sz="1800" b="1" dirty="0">
              <a:solidFill>
                <a:srgbClr val="66666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62131"/>
              </p:ext>
            </p:extLst>
          </p:nvPr>
        </p:nvGraphicFramePr>
        <p:xfrm>
          <a:off x="87086" y="1466009"/>
          <a:ext cx="9012962" cy="4945782"/>
        </p:xfrm>
        <a:graphic>
          <a:graphicData uri="http://schemas.openxmlformats.org/drawingml/2006/table">
            <a:tbl>
              <a:tblPr/>
              <a:tblGrid>
                <a:gridCol w="591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3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№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1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№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№</a:t>
                      </a:r>
                    </a:p>
                  </a:txBody>
                  <a:tcPr marL="5376" marR="5376" marT="5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3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5376" marR="5376" marT="5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5376" marR="5376" marT="5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5376" marR="5376" marT="5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5376" marR="5376" marT="5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3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Промышленная 6-ти </a:t>
                      </a:r>
                      <a:r>
                        <a:rPr lang="ru-RU" sz="1300" b="0" i="0" u="none" strike="noStrike" dirty="0" err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головочная</a:t>
                      </a: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вышивальная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машина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Планшетный струйный </a:t>
                      </a:r>
                      <a:r>
                        <a:rPr lang="ru-RU" sz="1300" b="0" i="0" u="none" strike="noStrike" dirty="0" err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УФ-принтер</a:t>
                      </a: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Mimaki</a:t>
                      </a: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UJF-3042 MKLL с плоттером UV-LED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Аппарат для пробивки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отверстий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3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Скорняжные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для </a:t>
                      </a: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легких материалов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Лазерно-гравировальный станок FHOTONIM 1610, излучатель 100 Вт, </a:t>
                      </a:r>
                      <a:r>
                        <a:rPr lang="ru-RU" sz="1300" b="0" i="0" u="none" strike="noStrike" dirty="0" err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чиллер</a:t>
                      </a: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CW5000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3D принтер для ювелирного производства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3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Скорняжные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для </a:t>
                      </a: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тяжелых материалов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Вышивальная машина 2х головочная для пайеток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Ювелирное оборудование на 5 рабочих мест (литейная вакуумная машина, </a:t>
                      </a:r>
                      <a:r>
                        <a:rPr lang="ru-RU" sz="1300" b="0" i="0" u="none" strike="noStrike" dirty="0" err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муйельная</a:t>
                      </a: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печь, инжектор, вулканизатор, инструменты, материалы, столы-верстаки)</a:t>
                      </a:r>
                    </a:p>
                  </a:txBody>
                  <a:tcPr marL="5376" marR="5376" marT="5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9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Колонковая 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3D </a:t>
                      </a: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принтер (сувенирный)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err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Гравировально-фрезерный</a:t>
                      </a: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станок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Швейные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машины по легким материалам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3D </a:t>
                      </a: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сканер (для обуви)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Оборудование стекольной мастерской (горелки, концентраторы, печь для стекла и эмали, вытяжная система, очки)</a:t>
                      </a:r>
                    </a:p>
                  </a:txBody>
                  <a:tcPr marL="5376" marR="5376" marT="5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Швейные машины по коже</a:t>
                      </a:r>
                      <a:endParaRPr lang="en-US" sz="13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Аппарат для обрезки кожи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Оборудование для гончарной (печь для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обжига</a:t>
                      </a:r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, гончарные круги)</a:t>
                      </a:r>
                    </a:p>
                  </a:txBody>
                  <a:tcPr marL="5376" marR="5376" marT="53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Режущий плоттер (планшетный раскройщик) iECHO BK-2516-2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Аппарат для встачки блочек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Компьютерная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техника для дизайнеров</a:t>
                      </a:r>
                      <a:endParaRPr lang="ru-RU" sz="13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5376" marR="5376" marT="53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bc532de02_0_18"/>
          <p:cNvSpPr/>
          <p:nvPr/>
        </p:nvSpPr>
        <p:spPr>
          <a:xfrm>
            <a:off x="0" y="429075"/>
            <a:ext cx="6044100" cy="895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434343"/>
                </a:solidFill>
              </a:rPr>
              <a:t>ПОЛЬЗОВАТЕЛИ ЦЕНТРА</a:t>
            </a:r>
            <a:endParaRPr sz="1800" b="1">
              <a:solidFill>
                <a:srgbClr val="434343"/>
              </a:solidFill>
            </a:endParaRPr>
          </a:p>
        </p:txBody>
      </p:sp>
      <p:sp>
        <p:nvSpPr>
          <p:cNvPr id="151" name="Google Shape;151;gbbc532de02_0_18"/>
          <p:cNvSpPr txBox="1"/>
          <p:nvPr/>
        </p:nvSpPr>
        <p:spPr>
          <a:xfrm>
            <a:off x="1490700" y="1930875"/>
            <a:ext cx="6162600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●"/>
            </a:pPr>
            <a:endParaRPr lang="ru-RU" sz="1700" b="1" dirty="0" smtClea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●"/>
            </a:pPr>
            <a:endParaRPr sz="17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bbc532de02_0_18"/>
          <p:cNvSpPr/>
          <p:nvPr/>
        </p:nvSpPr>
        <p:spPr>
          <a:xfrm>
            <a:off x="0" y="429075"/>
            <a:ext cx="6044100" cy="895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FFFF"/>
                </a:solidFill>
              </a:rPr>
              <a:t>ОПРОС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645" y="4875978"/>
            <a:ext cx="82912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hlinkClick r:id="rId3"/>
              </a:rPr>
              <a:t>http://portal.b14.ru/opros-pbp/opros-subektov-msp-po-sozdaniyu-klastera-legkoj-promyshlennosti-respubliki-saha-yakutiya-anonimnyj/</a:t>
            </a:r>
            <a:r>
              <a:rPr lang="ru-RU" sz="3000" dirty="0" smtClean="0"/>
              <a:t> </a:t>
            </a:r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88137" y="1447649"/>
            <a:ext cx="83848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Ваше мнение имеет значительный вес при решении вопросов, какой кластер нужен для развития предпринимательства в Республике Саха (Якутия). Просим пройти по ссылке и заполнить анкету.</a:t>
            </a:r>
            <a:endParaRPr lang="ru-RU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bc532de02_0_18"/>
          <p:cNvSpPr/>
          <p:nvPr/>
        </p:nvSpPr>
        <p:spPr>
          <a:xfrm>
            <a:off x="0" y="429075"/>
            <a:ext cx="6044100" cy="895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434343"/>
                </a:solidFill>
              </a:rPr>
              <a:t>ПОЛЬЗОВАТЕЛИ ЦЕНТРА</a:t>
            </a:r>
            <a:endParaRPr sz="1800" b="1">
              <a:solidFill>
                <a:srgbClr val="434343"/>
              </a:solidFill>
            </a:endParaRPr>
          </a:p>
        </p:txBody>
      </p:sp>
      <p:sp>
        <p:nvSpPr>
          <p:cNvPr id="151" name="Google Shape;151;gbbc532de02_0_18"/>
          <p:cNvSpPr txBox="1"/>
          <p:nvPr/>
        </p:nvSpPr>
        <p:spPr>
          <a:xfrm>
            <a:off x="1490700" y="1930875"/>
            <a:ext cx="6162600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●"/>
            </a:pPr>
            <a:endParaRPr lang="ru-RU" sz="1700" b="1" dirty="0" smtClea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●"/>
            </a:pPr>
            <a:endParaRPr sz="17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bbc532de02_0_18"/>
          <p:cNvSpPr/>
          <p:nvPr/>
        </p:nvSpPr>
        <p:spPr>
          <a:xfrm>
            <a:off x="0" y="429075"/>
            <a:ext cx="6044100" cy="895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FFFF"/>
                </a:solidFill>
              </a:rPr>
              <a:t>КОНТАКТЫ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016" y="2336170"/>
            <a:ext cx="83848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Шшигина</a:t>
            </a:r>
            <a:r>
              <a:rPr lang="ru-RU" sz="2400" dirty="0" smtClean="0"/>
              <a:t> Аксинья Егоровна, 1 заместитель генерального директора АО ФАПК «</a:t>
            </a:r>
            <a:r>
              <a:rPr lang="ru-RU" sz="2400" dirty="0" err="1" smtClean="0"/>
              <a:t>Сахабулт</a:t>
            </a:r>
            <a:r>
              <a:rPr lang="ru-RU" sz="2400" dirty="0" smtClean="0"/>
              <a:t>»</a:t>
            </a:r>
          </a:p>
          <a:p>
            <a:endParaRPr lang="ru-RU" sz="2400" dirty="0" smtClean="0"/>
          </a:p>
          <a:p>
            <a:r>
              <a:rPr lang="ru-RU" sz="2000" b="1" dirty="0" smtClean="0"/>
              <a:t>Тел.:21-10-00</a:t>
            </a:r>
          </a:p>
          <a:p>
            <a:r>
              <a:rPr lang="en-US" sz="2000" b="1" dirty="0" smtClean="0"/>
              <a:t>E-mail: </a:t>
            </a:r>
            <a:r>
              <a:rPr lang="en-US" sz="2000" b="1" dirty="0" smtClean="0">
                <a:hlinkClick r:id="rId3"/>
              </a:rPr>
              <a:t>sakhabult@sakha.ru</a:t>
            </a:r>
            <a:endParaRPr lang="ru-RU" sz="2000" b="1" dirty="0" smtClean="0"/>
          </a:p>
          <a:p>
            <a:r>
              <a:rPr lang="en-US" sz="2000" b="1" dirty="0" smtClean="0">
                <a:hlinkClick r:id="rId4"/>
              </a:rPr>
              <a:t>www.sakhabult.com</a:t>
            </a:r>
            <a:endParaRPr lang="en-US" sz="2000" b="1" dirty="0" smtClean="0"/>
          </a:p>
          <a:p>
            <a:r>
              <a:rPr lang="en-US" sz="2000" b="1" dirty="0" smtClean="0"/>
              <a:t>@</a:t>
            </a:r>
            <a:r>
              <a:rPr lang="en-US" sz="2000" b="1" dirty="0" err="1" smtClean="0"/>
              <a:t>sakhabultcom</a:t>
            </a:r>
            <a:endParaRPr lang="en-US" sz="2000" b="1" dirty="0" smtClean="0"/>
          </a:p>
          <a:p>
            <a:r>
              <a:rPr lang="en-US" sz="2000" b="1" dirty="0" smtClean="0"/>
              <a:t>@</a:t>
            </a:r>
            <a:r>
              <a:rPr lang="en-US" sz="2000" b="1" dirty="0" err="1" smtClean="0"/>
              <a:t>sable_of_yakutia</a:t>
            </a:r>
            <a:endParaRPr lang="en-US" sz="2000" b="1" dirty="0" smtClean="0"/>
          </a:p>
          <a:p>
            <a:r>
              <a:rPr lang="ru-RU" sz="2000" b="1" dirty="0" smtClean="0"/>
              <a:t>Адрес: г. Якутск, ул. 50 лет Советской Армии, д. 3.</a:t>
            </a:r>
            <a:endParaRPr lang="en-US" sz="2000" b="1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bc532de02_0_4"/>
          <p:cNvSpPr/>
          <p:nvPr/>
        </p:nvSpPr>
        <p:spPr>
          <a:xfrm>
            <a:off x="0" y="429075"/>
            <a:ext cx="6044100" cy="895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FFFF"/>
                </a:solidFill>
              </a:rPr>
              <a:t>КЛАСТЕРНЫЙ ПОДХОД В ПРОИЗВОДСТВЕ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98" name="Google Shape;98;gbbc532de02_0_4"/>
          <p:cNvSpPr txBox="1"/>
          <p:nvPr/>
        </p:nvSpPr>
        <p:spPr>
          <a:xfrm>
            <a:off x="1091352" y="1738459"/>
            <a:ext cx="4558949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 smtClean="0">
                <a:latin typeface="Calibri"/>
                <a:ea typeface="Calibri"/>
                <a:cs typeface="Calibri"/>
                <a:sym typeface="Calibri"/>
              </a:rPr>
              <a:t>Мировая практика подтвердила эффективность кластерного подхода. В российской практике наблюдается активизация создания кластеров в разных сферах.  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bbc532de02_0_4"/>
          <p:cNvSpPr txBox="1"/>
          <p:nvPr/>
        </p:nvSpPr>
        <p:spPr>
          <a:xfrm>
            <a:off x="4232287" y="2928465"/>
            <a:ext cx="42903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 smtClean="0">
                <a:latin typeface="Calibri"/>
                <a:ea typeface="Calibri"/>
                <a:cs typeface="Calibri"/>
                <a:sym typeface="Calibri"/>
              </a:rPr>
              <a:t>Отличие от технопарков, инновационных промышленных парков и </a:t>
            </a:r>
            <a:r>
              <a:rPr lang="ru-RU" sz="1500" b="1" dirty="0" err="1" smtClean="0">
                <a:latin typeface="Calibri"/>
                <a:ea typeface="Calibri"/>
                <a:cs typeface="Calibri"/>
                <a:sym typeface="Calibri"/>
              </a:rPr>
              <a:t>креативных</a:t>
            </a:r>
            <a:r>
              <a:rPr lang="ru-RU" sz="1500" b="1" dirty="0" smtClean="0">
                <a:latin typeface="Calibri"/>
                <a:ea typeface="Calibri"/>
                <a:cs typeface="Calibri"/>
                <a:sym typeface="Calibri"/>
              </a:rPr>
              <a:t> кластеров, которые по большей степени напоминают льготную аренду однонаправленных и/или взаимодополняющих организаций, данный кластер представляет собой интеграцию образования и науки с производством и сбытом. 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bbc532de02_0_4"/>
          <p:cNvSpPr/>
          <p:nvPr/>
        </p:nvSpPr>
        <p:spPr>
          <a:xfrm>
            <a:off x="241925" y="1782925"/>
            <a:ext cx="747300" cy="991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>
                <a:solidFill>
                  <a:srgbClr val="FFFFFF"/>
                </a:solidFill>
              </a:rPr>
              <a:t>1</a:t>
            </a:r>
            <a:endParaRPr sz="5600">
              <a:solidFill>
                <a:srgbClr val="FFFFFF"/>
              </a:solidFill>
            </a:endParaRPr>
          </a:p>
        </p:txBody>
      </p:sp>
      <p:sp>
        <p:nvSpPr>
          <p:cNvPr id="102" name="Google Shape;102;gbbc532de02_0_4"/>
          <p:cNvSpPr/>
          <p:nvPr/>
        </p:nvSpPr>
        <p:spPr>
          <a:xfrm>
            <a:off x="3304303" y="3215521"/>
            <a:ext cx="747300" cy="991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dirty="0">
                <a:solidFill>
                  <a:srgbClr val="FFFFFF"/>
                </a:solidFill>
              </a:rPr>
              <a:t>2</a:t>
            </a:r>
            <a:endParaRPr sz="5600" dirty="0">
              <a:solidFill>
                <a:srgbClr val="FFFFFF"/>
              </a:solidFill>
            </a:endParaRPr>
          </a:p>
        </p:txBody>
      </p:sp>
      <p:sp>
        <p:nvSpPr>
          <p:cNvPr id="103" name="Google Shape;103;gbbc532de02_0_4"/>
          <p:cNvSpPr/>
          <p:nvPr/>
        </p:nvSpPr>
        <p:spPr>
          <a:xfrm>
            <a:off x="241925" y="4864800"/>
            <a:ext cx="747300" cy="991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FFFFFF"/>
                </a:solidFill>
              </a:rPr>
              <a:t>3</a:t>
            </a:r>
            <a:endParaRPr sz="5400">
              <a:solidFill>
                <a:srgbClr val="FFFFFF"/>
              </a:solidFill>
            </a:endParaRPr>
          </a:p>
        </p:txBody>
      </p:sp>
      <p:pic>
        <p:nvPicPr>
          <p:cNvPr id="12" name="Google Shape;104;gbbc532de02_0_4"/>
          <p:cNvPicPr preferRelativeResize="0"/>
          <p:nvPr/>
        </p:nvPicPr>
        <p:blipFill rotWithShape="1">
          <a:blip r:embed="rId3">
            <a:alphaModFix/>
          </a:blip>
          <a:srcRect b="30113"/>
          <a:stretch/>
        </p:blipFill>
        <p:spPr>
          <a:xfrm>
            <a:off x="5443269" y="1753833"/>
            <a:ext cx="3269412" cy="1092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5;gbbc532de02_0_4"/>
          <p:cNvPicPr preferRelativeResize="0"/>
          <p:nvPr/>
        </p:nvPicPr>
        <p:blipFill rotWithShape="1">
          <a:blip r:embed="rId4">
            <a:alphaModFix/>
          </a:blip>
          <a:srcRect t="11384" b="39670"/>
          <a:stretch/>
        </p:blipFill>
        <p:spPr>
          <a:xfrm>
            <a:off x="120832" y="3177550"/>
            <a:ext cx="2967425" cy="1066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6;gbbc532de02_0_4"/>
          <p:cNvPicPr preferRelativeResize="0"/>
          <p:nvPr/>
        </p:nvPicPr>
        <p:blipFill rotWithShape="1">
          <a:blip r:embed="rId5">
            <a:alphaModFix/>
          </a:blip>
          <a:srcRect t="2787" b="39258"/>
          <a:stretch/>
        </p:blipFill>
        <p:spPr>
          <a:xfrm>
            <a:off x="5434704" y="4907933"/>
            <a:ext cx="3321108" cy="108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98;gbbc532de02_0_4"/>
          <p:cNvSpPr txBox="1"/>
          <p:nvPr/>
        </p:nvSpPr>
        <p:spPr>
          <a:xfrm>
            <a:off x="1045344" y="4858346"/>
            <a:ext cx="4558949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 smtClean="0">
                <a:latin typeface="Calibri"/>
                <a:ea typeface="Calibri"/>
                <a:cs typeface="Calibri"/>
                <a:sym typeface="Calibri"/>
              </a:rPr>
              <a:t>Интеграция </a:t>
            </a:r>
            <a:r>
              <a:rPr lang="en-US" sz="1500" b="1" dirty="0" smtClean="0"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ru-RU" sz="1500" b="1" dirty="0" smtClean="0">
                <a:latin typeface="Calibri"/>
                <a:ea typeface="Calibri"/>
                <a:cs typeface="Calibri"/>
                <a:sym typeface="Calibri"/>
              </a:rPr>
              <a:t>-технологий в производство и продажи.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 err="1" smtClean="0">
                <a:latin typeface="Calibri"/>
                <a:ea typeface="Calibri"/>
                <a:cs typeface="Calibri"/>
                <a:sym typeface="Calibri"/>
              </a:rPr>
              <a:t>Медийный</a:t>
            </a:r>
            <a:r>
              <a:rPr lang="ru-RU" sz="1500" b="1" dirty="0" smtClean="0">
                <a:latin typeface="Calibri"/>
                <a:ea typeface="Calibri"/>
                <a:cs typeface="Calibri"/>
                <a:sym typeface="Calibri"/>
              </a:rPr>
              <a:t> продукт.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bc532de02_0_4"/>
          <p:cNvSpPr/>
          <p:nvPr/>
        </p:nvSpPr>
        <p:spPr>
          <a:xfrm>
            <a:off x="0" y="429075"/>
            <a:ext cx="6044100" cy="895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FFFF"/>
                </a:solidFill>
              </a:rPr>
              <a:t>Предпосылки к созданию кластера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98" name="Google Shape;98;gbbc532de02_0_4"/>
          <p:cNvSpPr txBox="1"/>
          <p:nvPr/>
        </p:nvSpPr>
        <p:spPr>
          <a:xfrm>
            <a:off x="254591" y="2566596"/>
            <a:ext cx="4124400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Calibri"/>
                <a:ea typeface="Calibri"/>
                <a:cs typeface="Calibri"/>
                <a:sym typeface="Calibri"/>
              </a:rPr>
              <a:t>Отсутствие единой интегрирующей площадки ОБРАЗОВАНИЕ-ПРОИЗВОДСТВО-ТЕХНОЛОГИИ-СБЫТ;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Calibri"/>
                <a:ea typeface="Calibri"/>
                <a:cs typeface="Calibri"/>
                <a:sym typeface="Calibri"/>
              </a:rPr>
              <a:t>Низкая производительность труда в </a:t>
            </a:r>
            <a:r>
              <a:rPr lang="ru-RU" sz="1800" dirty="0" err="1" smtClean="0">
                <a:latin typeface="Calibri"/>
                <a:ea typeface="Calibri"/>
                <a:cs typeface="Calibri"/>
                <a:sym typeface="Calibri"/>
              </a:rPr>
              <a:t>Легпром</a:t>
            </a:r>
            <a:r>
              <a:rPr lang="ru-RU" sz="1800" dirty="0" smtClean="0">
                <a:latin typeface="Calibri"/>
                <a:ea typeface="Calibri"/>
                <a:cs typeface="Calibri"/>
                <a:sym typeface="Calibri"/>
              </a:rPr>
              <a:t> и НХП;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Calibri"/>
                <a:ea typeface="Calibri"/>
                <a:cs typeface="Calibri"/>
                <a:sym typeface="Calibri"/>
              </a:rPr>
              <a:t>Сложности сбыта;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Calibri"/>
                <a:ea typeface="Calibri"/>
                <a:cs typeface="Calibri"/>
                <a:sym typeface="Calibri"/>
              </a:rPr>
              <a:t>Недоступность оборудования;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Calibri"/>
                <a:ea typeface="Calibri"/>
                <a:cs typeface="Calibri"/>
                <a:sym typeface="Calibri"/>
              </a:rPr>
              <a:t>Высокая стоимость аренды производственная стоимость аренды производственных и торговых площадей.</a:t>
            </a:r>
            <a:endParaRPr sz="1800" dirty="0">
              <a:latin typeface="Brush Script MT" pitchFamily="66" charset="0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bbc532de02_0_4"/>
          <p:cNvSpPr txBox="1"/>
          <p:nvPr/>
        </p:nvSpPr>
        <p:spPr>
          <a:xfrm>
            <a:off x="4603223" y="2686925"/>
            <a:ext cx="42903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Calibri"/>
                <a:ea typeface="Calibri"/>
                <a:cs typeface="Calibri"/>
                <a:sym typeface="Calibri"/>
              </a:rPr>
              <a:t>Введение налога на </a:t>
            </a:r>
            <a:r>
              <a:rPr lang="ru-RU" sz="1800" dirty="0" err="1" smtClean="0">
                <a:latin typeface="Calibri"/>
                <a:ea typeface="Calibri"/>
                <a:cs typeface="Calibri"/>
                <a:sym typeface="Calibri"/>
              </a:rPr>
              <a:t>профдоходы</a:t>
            </a:r>
            <a:r>
              <a:rPr lang="ru-RU" sz="1800" dirty="0" smtClean="0"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Calibri"/>
                <a:ea typeface="Calibri"/>
                <a:cs typeface="Calibri"/>
                <a:sym typeface="Calibri"/>
              </a:rPr>
              <a:t>Наличие площадей «</a:t>
            </a:r>
            <a:r>
              <a:rPr lang="ru-RU" sz="1800" dirty="0" err="1" smtClean="0">
                <a:latin typeface="Calibri"/>
                <a:ea typeface="Calibri"/>
                <a:cs typeface="Calibri"/>
                <a:sym typeface="Calibri"/>
              </a:rPr>
              <a:t>Сахабулт</a:t>
            </a:r>
            <a:r>
              <a:rPr lang="ru-RU" sz="1800" dirty="0" smtClean="0">
                <a:latin typeface="Calibri"/>
                <a:ea typeface="Calibri"/>
                <a:cs typeface="Calibri"/>
                <a:sym typeface="Calibri"/>
              </a:rPr>
              <a:t>»;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dirty="0" smtClean="0">
                <a:latin typeface="Calibri"/>
                <a:ea typeface="Calibri"/>
                <a:cs typeface="Calibri"/>
                <a:sym typeface="Calibri"/>
              </a:rPr>
              <a:t>Наличие команды.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bbc532de02_0_4"/>
          <p:cNvSpPr/>
          <p:nvPr/>
        </p:nvSpPr>
        <p:spPr>
          <a:xfrm>
            <a:off x="1233962" y="1731167"/>
            <a:ext cx="1983691" cy="623845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FFFF"/>
                </a:solidFill>
              </a:rPr>
              <a:t>Отрицательные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02" name="Google Shape;102;gbbc532de02_0_4"/>
          <p:cNvSpPr/>
          <p:nvPr/>
        </p:nvSpPr>
        <p:spPr>
          <a:xfrm>
            <a:off x="5711072" y="1757659"/>
            <a:ext cx="1992317" cy="571474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FFFFFF"/>
                </a:solidFill>
              </a:rPr>
              <a:t>Положительные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9728" y="6124755"/>
            <a:ext cx="7850038" cy="1293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/>
        </p:nvSpPr>
        <p:spPr>
          <a:xfrm>
            <a:off x="426622" y="2078966"/>
            <a:ext cx="8061770" cy="492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-35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Задачи:</a:t>
            </a:r>
          </a:p>
          <a:p>
            <a:pPr indent="-358900">
              <a:lnSpc>
                <a:spcPct val="200000"/>
              </a:lnSpc>
              <a:buClr>
                <a:srgbClr val="666666"/>
              </a:buClr>
              <a:buSzPts val="1400"/>
              <a:buFont typeface="Calibri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Создание востребованных инновационных продуктов/технологий;</a:t>
            </a:r>
          </a:p>
          <a:p>
            <a:pPr lvl="0" indent="-35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Патентование</a:t>
            </a:r>
            <a:r>
              <a:rPr lang="ru-RU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, лицензирование, создание условий для тиражирования технологий;</a:t>
            </a:r>
            <a:endParaRPr b="1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indent="-35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Решения по визуализации продукта (дизайну, упаковке, продвижению, рекламе и пр.)</a:t>
            </a:r>
            <a:endParaRPr b="1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indent="-35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AutoNum type="arabicPeriod"/>
            </a:pPr>
            <a:r>
              <a:rPr lang="ru-RU" b="1" dirty="0" err="1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Цифровизация</a:t>
            </a:r>
            <a:r>
              <a:rPr lang="ru-RU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 процессов. Дистанционные решения.</a:t>
            </a:r>
            <a:endParaRPr b="1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indent="-35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Производство. Коммерциализация разработок.</a:t>
            </a:r>
            <a:endParaRPr b="1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indent="-35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Обеспечение продаж</a:t>
            </a:r>
            <a:endParaRPr b="1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indent="-35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Обучение кадров на практической работе </a:t>
            </a:r>
            <a:endParaRPr lang="ru-RU" b="1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indent="-358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Calibri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Создание </a:t>
            </a:r>
            <a:r>
              <a:rPr lang="ru-RU" b="1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новых продуктов  на сквозных технологиях </a:t>
            </a:r>
            <a:endParaRPr b="1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indent="-270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0" y="429075"/>
            <a:ext cx="6044100" cy="895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FFFF"/>
                </a:solidFill>
              </a:rPr>
              <a:t>ЦЕЛЬ и ЗАДАЧИ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969" y="1552754"/>
            <a:ext cx="772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Цель: производство конкурентоспособной продукции легкой промышленности и НХП.</a:t>
            </a:r>
            <a:endParaRPr lang="ru-RU" sz="1800" b="1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bc532de02_0_36"/>
          <p:cNvSpPr/>
          <p:nvPr/>
        </p:nvSpPr>
        <p:spPr>
          <a:xfrm>
            <a:off x="0" y="429075"/>
            <a:ext cx="6044100" cy="895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FFFF"/>
                </a:solidFill>
              </a:rPr>
              <a:t>ОПИСАНИЕ КЛАСТЕРА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12290" name="AutoShape 2" descr="https://apf.mail.ru/cgi-bin/readmsg?id=16161259092043287468;0;1&amp;exif=1&amp;full=1&amp;x-email=aksinyas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C:\Users\nataliai\AppData\Local\Temp\Rar$DIa0.931\план отдел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291" y="2104845"/>
            <a:ext cx="8771895" cy="26569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36869" y="1373897"/>
            <a:ext cx="465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Общая площадь зоны №1 950 кв.м.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bc532de02_0_11"/>
          <p:cNvSpPr/>
          <p:nvPr/>
        </p:nvSpPr>
        <p:spPr>
          <a:xfrm>
            <a:off x="0" y="429075"/>
            <a:ext cx="6044100" cy="895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434343"/>
                </a:solidFill>
              </a:rPr>
              <a:t>ПЛАН ПОМЕЩЕНИЯ (ЗОНИРОВАНИЕ)</a:t>
            </a:r>
            <a:endParaRPr sz="1800" b="1">
              <a:solidFill>
                <a:srgbClr val="434343"/>
              </a:solidFill>
            </a:endParaRPr>
          </a:p>
        </p:txBody>
      </p:sp>
      <p:sp>
        <p:nvSpPr>
          <p:cNvPr id="130" name="Google Shape;130;gbbc532de02_0_11"/>
          <p:cNvSpPr/>
          <p:nvPr/>
        </p:nvSpPr>
        <p:spPr>
          <a:xfrm>
            <a:off x="0" y="429075"/>
            <a:ext cx="6044100" cy="895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FFFF"/>
                </a:solidFill>
              </a:rPr>
              <a:t>ОПИСАНИЕ КЛАСТЕРА</a:t>
            </a:r>
            <a:endParaRPr sz="1800" b="1" dirty="0">
              <a:solidFill>
                <a:srgbClr val="FFFFFF"/>
              </a:solidFill>
            </a:endParaRPr>
          </a:p>
        </p:txBody>
      </p:sp>
      <p:pic>
        <p:nvPicPr>
          <p:cNvPr id="10241" name="Picture 1" descr="C:\Users\nataliai\AppData\Local\Temp\Rar$DIa0.638\план 3 этажа (сувенирка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286" y="1808433"/>
            <a:ext cx="8595136" cy="44198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46171" y="1402080"/>
            <a:ext cx="421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Общая площадь зоны №2 410 кв.м.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bc532de02_0_26"/>
          <p:cNvSpPr/>
          <p:nvPr/>
        </p:nvSpPr>
        <p:spPr>
          <a:xfrm>
            <a:off x="0" y="429075"/>
            <a:ext cx="6044100" cy="895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</a:rPr>
              <a:t>ЯКОРНЫЕ ПРОЕКТЫ КЛАСТЕРА</a:t>
            </a: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37" name="Google Shape;137;gbbc532de02_0_26"/>
          <p:cNvSpPr/>
          <p:nvPr/>
        </p:nvSpPr>
        <p:spPr>
          <a:xfrm>
            <a:off x="1187425" y="2152825"/>
            <a:ext cx="6942900" cy="36621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19999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Оборудование коллективного пользования, </a:t>
            </a:r>
            <a:endParaRPr b="1" dirty="0">
              <a:solidFill>
                <a:srgbClr val="FFFFFF"/>
              </a:solidFill>
            </a:endParaRPr>
          </a:p>
          <a:p>
            <a:pPr marL="719999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ru-RU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Коворкинг</a:t>
            </a:r>
            <a:r>
              <a:rPr lang="ru-RU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с оборудованными рабочими местами.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 Производственные помещения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 Дизайн студия с </a:t>
            </a:r>
            <a:r>
              <a:rPr lang="ru-RU" sz="1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Августиной</a:t>
            </a:r>
            <a:r>
              <a:rPr lang="ru-RU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Филипповой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 Школа 3D </a:t>
            </a:r>
            <a:r>
              <a:rPr lang="ru-RU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дизайна</a:t>
            </a:r>
            <a:endParaRPr sz="1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0" y="429075"/>
            <a:ext cx="6044100" cy="8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666666"/>
                </a:solidFill>
              </a:rPr>
              <a:t>УСЛОВИЯ УЧАСТИЯ В КЛАСТЕРЕ</a:t>
            </a:r>
            <a:endParaRPr sz="1800" b="1" dirty="0">
              <a:solidFill>
                <a:srgbClr val="6666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132" y="1575814"/>
            <a:ext cx="8908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chemeClr val="bg1"/>
                </a:solidFill>
              </a:rPr>
              <a:t>1.	Аренда помещений (450 </a:t>
            </a:r>
            <a:r>
              <a:rPr lang="ru-RU" sz="2000" b="1" dirty="0" err="1" smtClean="0">
                <a:solidFill>
                  <a:schemeClr val="bg1"/>
                </a:solidFill>
              </a:rPr>
              <a:t>руб</a:t>
            </a:r>
            <a:r>
              <a:rPr lang="ru-RU" sz="2000" b="1" dirty="0" smtClean="0">
                <a:solidFill>
                  <a:schemeClr val="bg1"/>
                </a:solidFill>
              </a:rPr>
              <a:t>/</a:t>
            </a:r>
            <a:r>
              <a:rPr lang="ru-RU" sz="2000" b="1" dirty="0" err="1" smtClean="0">
                <a:solidFill>
                  <a:schemeClr val="bg1"/>
                </a:solidFill>
              </a:rPr>
              <a:t>кв</a:t>
            </a:r>
            <a:r>
              <a:rPr lang="ru-RU" sz="2000" b="1" dirty="0" smtClean="0">
                <a:solidFill>
                  <a:schemeClr val="bg1"/>
                </a:solidFill>
              </a:rPr>
              <a:t> м);</a:t>
            </a:r>
          </a:p>
          <a:p>
            <a:pPr marL="342900" indent="-342900"/>
            <a:r>
              <a:rPr lang="ru-RU" sz="2000" b="1" dirty="0" smtClean="0">
                <a:solidFill>
                  <a:schemeClr val="bg1"/>
                </a:solidFill>
              </a:rPr>
              <a:t>2.	Аренда рабочих мест (льготная студентам 50 </a:t>
            </a:r>
            <a:r>
              <a:rPr lang="ru-RU" sz="2000" b="1" dirty="0" err="1" smtClean="0">
                <a:solidFill>
                  <a:schemeClr val="bg1"/>
                </a:solidFill>
              </a:rPr>
              <a:t>руб</a:t>
            </a:r>
            <a:r>
              <a:rPr lang="ru-RU" sz="2000" b="1" dirty="0" smtClean="0">
                <a:solidFill>
                  <a:schemeClr val="bg1"/>
                </a:solidFill>
              </a:rPr>
              <a:t>/ч, прочим 200 </a:t>
            </a:r>
            <a:r>
              <a:rPr lang="ru-RU" sz="2000" b="1" dirty="0" err="1" smtClean="0">
                <a:solidFill>
                  <a:schemeClr val="bg1"/>
                </a:solidFill>
              </a:rPr>
              <a:t>руб</a:t>
            </a:r>
            <a:r>
              <a:rPr lang="ru-RU" sz="2000" b="1" dirty="0" smtClean="0">
                <a:solidFill>
                  <a:schemeClr val="bg1"/>
                </a:solidFill>
              </a:rPr>
              <a:t>/ч);</a:t>
            </a:r>
          </a:p>
          <a:p>
            <a:pPr marL="342900" indent="-342900"/>
            <a:r>
              <a:rPr lang="ru-RU" sz="2000" b="1" dirty="0" smtClean="0">
                <a:solidFill>
                  <a:schemeClr val="bg1"/>
                </a:solidFill>
              </a:rPr>
              <a:t>3.	Аренда оборудования коллективного пользования (1000 </a:t>
            </a:r>
            <a:r>
              <a:rPr lang="ru-RU" sz="2000" b="1" dirty="0" err="1" smtClean="0">
                <a:solidFill>
                  <a:schemeClr val="bg1"/>
                </a:solidFill>
              </a:rPr>
              <a:t>руб</a:t>
            </a:r>
            <a:r>
              <a:rPr lang="ru-RU" sz="2000" b="1" dirty="0" smtClean="0">
                <a:solidFill>
                  <a:schemeClr val="bg1"/>
                </a:solidFill>
              </a:rPr>
              <a:t>/ч).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Google Shape;144;p6"/>
          <p:cNvSpPr/>
          <p:nvPr/>
        </p:nvSpPr>
        <p:spPr>
          <a:xfrm>
            <a:off x="3099900" y="2899253"/>
            <a:ext cx="6044100" cy="89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666666"/>
                </a:solidFill>
              </a:rPr>
              <a:t>ДОПОЛНИТЕЛЬНЫЕ УСЛОВИЯ</a:t>
            </a:r>
            <a:endParaRPr sz="1800" b="1" dirty="0">
              <a:solidFill>
                <a:srgbClr val="6666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469" y="3825230"/>
            <a:ext cx="86301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800" b="1" dirty="0" smtClean="0">
                <a:solidFill>
                  <a:schemeClr val="bg1"/>
                </a:solidFill>
              </a:rPr>
              <a:t>4.	Продажи через каналы «</a:t>
            </a:r>
            <a:r>
              <a:rPr lang="ru-RU" sz="1800" b="1" dirty="0" err="1" smtClean="0">
                <a:solidFill>
                  <a:schemeClr val="bg1"/>
                </a:solidFill>
              </a:rPr>
              <a:t>Сахабулт</a:t>
            </a:r>
            <a:r>
              <a:rPr lang="ru-RU" sz="1800" b="1" dirty="0" smtClean="0">
                <a:solidFill>
                  <a:schemeClr val="bg1"/>
                </a:solidFill>
              </a:rPr>
              <a:t>»;</a:t>
            </a:r>
          </a:p>
          <a:p>
            <a:pPr marL="342900" indent="-342900">
              <a:buAutoNum type="arabicPeriod" startAt="5"/>
            </a:pPr>
            <a:r>
              <a:rPr lang="ru-RU" sz="1800" b="1" dirty="0" smtClean="0">
                <a:solidFill>
                  <a:schemeClr val="bg1"/>
                </a:solidFill>
              </a:rPr>
              <a:t>Совместное продвижение;</a:t>
            </a:r>
          </a:p>
          <a:p>
            <a:pPr marL="342900" indent="-342900">
              <a:buAutoNum type="arabicPeriod" startAt="5"/>
            </a:pPr>
            <a:r>
              <a:rPr lang="ru-RU" sz="1800" b="1" dirty="0" smtClean="0">
                <a:solidFill>
                  <a:schemeClr val="bg1"/>
                </a:solidFill>
              </a:rPr>
              <a:t>Работа единого навигационного окна (по поиску оптовых покупателей за пределами региона);</a:t>
            </a:r>
          </a:p>
          <a:p>
            <a:pPr marL="342900" indent="-342900"/>
            <a:r>
              <a:rPr lang="ru-RU" sz="1800" b="1" dirty="0" smtClean="0">
                <a:solidFill>
                  <a:schemeClr val="bg1"/>
                </a:solidFill>
              </a:rPr>
              <a:t>7.	Сырье и комплектующие;</a:t>
            </a:r>
          </a:p>
          <a:p>
            <a:pPr marL="342900" indent="-342900"/>
            <a:r>
              <a:rPr lang="ru-RU" sz="1800" b="1" dirty="0" smtClean="0">
                <a:solidFill>
                  <a:schemeClr val="bg1"/>
                </a:solidFill>
              </a:rPr>
              <a:t>8. 	Возможность отбирать команду/дизайны/проекты из участников экосистемы кластера;</a:t>
            </a:r>
          </a:p>
          <a:p>
            <a:pPr marL="342900" indent="-342900"/>
            <a:r>
              <a:rPr lang="ru-RU" sz="1800" b="1" dirty="0" smtClean="0">
                <a:solidFill>
                  <a:schemeClr val="bg1"/>
                </a:solidFill>
              </a:rPr>
              <a:t>9.	Возможность создавать совместные проекты с участниками экосистемы кластера. 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bc532de02_0_18"/>
          <p:cNvSpPr/>
          <p:nvPr/>
        </p:nvSpPr>
        <p:spPr>
          <a:xfrm>
            <a:off x="0" y="429075"/>
            <a:ext cx="6044100" cy="895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434343"/>
                </a:solidFill>
              </a:rPr>
              <a:t>ПОЛЬЗОВАТЕЛИ ЦЕНТРА</a:t>
            </a:r>
            <a:endParaRPr sz="1800" b="1">
              <a:solidFill>
                <a:srgbClr val="434343"/>
              </a:solidFill>
            </a:endParaRPr>
          </a:p>
        </p:txBody>
      </p:sp>
      <p:sp>
        <p:nvSpPr>
          <p:cNvPr id="151" name="Google Shape;151;gbbc532de02_0_18"/>
          <p:cNvSpPr txBox="1"/>
          <p:nvPr/>
        </p:nvSpPr>
        <p:spPr>
          <a:xfrm>
            <a:off x="1490700" y="1930875"/>
            <a:ext cx="6162600" cy="4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●"/>
            </a:pPr>
            <a:r>
              <a:rPr lang="ru-RU" sz="17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СТУДЕНТЫ </a:t>
            </a:r>
            <a:endParaRPr sz="17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●"/>
            </a:pPr>
            <a:r>
              <a:rPr lang="ru-RU" sz="17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ВЫПУСКНИКИ</a:t>
            </a:r>
            <a:endParaRPr sz="17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●"/>
            </a:pPr>
            <a:r>
              <a:rPr lang="ru-RU" sz="17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ФРИЛАНСЕРЫ</a:t>
            </a:r>
            <a:endParaRPr sz="17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●"/>
            </a:pPr>
            <a:r>
              <a:rPr lang="ru-RU" sz="17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ПРЕДПРИНИМАТЕЛИ</a:t>
            </a:r>
            <a:endParaRPr sz="17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●"/>
            </a:pPr>
            <a:r>
              <a:rPr lang="ru-RU" sz="17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САМОЗАНЯТИЕ</a:t>
            </a:r>
            <a:endParaRPr sz="17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●"/>
            </a:pPr>
            <a:r>
              <a:rPr lang="ru-RU" sz="17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МСП</a:t>
            </a:r>
            <a:endParaRPr sz="17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●"/>
            </a:pPr>
            <a:r>
              <a:rPr lang="ru-RU" sz="17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КРУПНЫЙ БИЗНЕС</a:t>
            </a:r>
            <a:endParaRPr sz="17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●"/>
            </a:pPr>
            <a:r>
              <a:rPr lang="ru-RU" sz="17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УЧРЕЖДЕНИЯ</a:t>
            </a:r>
            <a:endParaRPr sz="17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bbc532de02_0_18"/>
          <p:cNvSpPr/>
          <p:nvPr/>
        </p:nvSpPr>
        <p:spPr>
          <a:xfrm>
            <a:off x="0" y="429075"/>
            <a:ext cx="6044100" cy="895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FFFF"/>
                </a:solidFill>
              </a:rPr>
              <a:t>ПОЛЬЗОВАТЕЛИ КЛАСТЕРА</a:t>
            </a:r>
            <a:endParaRPr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633</Words>
  <Application>Microsoft Office PowerPoint</Application>
  <PresentationFormat>Экран (4:3)</PresentationFormat>
  <Paragraphs>140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Brush Script MT</vt:lpstr>
      <vt:lpstr>Calibri</vt:lpstr>
      <vt:lpstr>Тема Office</vt:lpstr>
      <vt:lpstr>Кластер легкой промышленности и НХП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Fashion Synergy  Yakutia</dc:title>
  <dc:creator>nataliai</dc:creator>
  <cp:lastModifiedBy>Москалев Денис Валерьевич</cp:lastModifiedBy>
  <cp:revision>36</cp:revision>
  <dcterms:created xsi:type="dcterms:W3CDTF">2021-02-02T04:40:22Z</dcterms:created>
  <dcterms:modified xsi:type="dcterms:W3CDTF">2021-03-22T03:57:30Z</dcterms:modified>
</cp:coreProperties>
</file>