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426" r:id="rId3"/>
    <p:sldId id="428" r:id="rId4"/>
    <p:sldId id="429" r:id="rId5"/>
    <p:sldId id="430" r:id="rId6"/>
    <p:sldId id="397" r:id="rId7"/>
    <p:sldId id="425" r:id="rId8"/>
    <p:sldId id="431" r:id="rId9"/>
    <p:sldId id="410" r:id="rId10"/>
    <p:sldId id="349" r:id="rId11"/>
    <p:sldId id="401" r:id="rId12"/>
    <p:sldId id="423" r:id="rId13"/>
    <p:sldId id="424" r:id="rId14"/>
    <p:sldId id="322" r:id="rId15"/>
    <p:sldId id="350" r:id="rId16"/>
    <p:sldId id="386" r:id="rId17"/>
    <p:sldId id="411" r:id="rId18"/>
    <p:sldId id="412" r:id="rId19"/>
    <p:sldId id="413" r:id="rId20"/>
    <p:sldId id="414" r:id="rId21"/>
    <p:sldId id="417" r:id="rId22"/>
    <p:sldId id="390" r:id="rId23"/>
    <p:sldId id="403" r:id="rId24"/>
    <p:sldId id="404" r:id="rId25"/>
    <p:sldId id="405" r:id="rId26"/>
    <p:sldId id="406" r:id="rId27"/>
    <p:sldId id="407" r:id="rId28"/>
    <p:sldId id="354" r:id="rId29"/>
    <p:sldId id="333" r:id="rId3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нилов Марат Юрьевич" initials="ДМЮ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97"/>
    <a:srgbClr val="FABF8E"/>
    <a:srgbClr val="F9EFE9"/>
    <a:srgbClr val="FFCDE6"/>
    <a:srgbClr val="FFCCFF"/>
    <a:srgbClr val="FF99CC"/>
    <a:srgbClr val="CDBDD9"/>
    <a:srgbClr val="CCCC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3387" autoAdjust="0"/>
  </p:normalViewPr>
  <p:slideViewPr>
    <p:cSldViewPr>
      <p:cViewPr>
        <p:scale>
          <a:sx n="155" d="100"/>
          <a:sy n="155" d="100"/>
        </p:scale>
        <p:origin x="-35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8820-A160-41FE-80D0-7CAB5298DE12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47D22-D389-4773-8AF0-4D2E594E1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238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93FB-1BBD-4F0A-B7A4-CD990E9E4709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C3DFD-DC42-4749-B129-5AAC9E970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5849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5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C3DFD-DC42-4749-B129-5AAC9E9706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ГРАНТ "АГРОТУРИЗМ" ФЕДЕРАЛЬНОГО ПРОЕКТА РОССИЙСКОЙ ФЕДЕРАЦИИ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10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C3DFD-DC42-4749-B129-5AAC9E9706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ГРАНТ "АГРОТУРИЗМ" ФЕДЕРАЛЬНОГО ПРОЕКТА РОССИЙСКОЙ ФЕДЕРАЦИИ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8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C3DFD-DC42-4749-B129-5AAC9E9706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ГРАНТ "АГРОТУРИЗМ" ФЕДЕРАЛЬНОГО ПРОЕКТА РОССИЙСКОЙ ФЕДЕРАЦИИ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3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C3DFD-DC42-4749-B129-5AAC9E9706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ГРАНТ "АГРОТУРИЗМ" ФЕДЕРАЛЬНОГО ПРОЕКТА РОССИЙСКОЙ ФЕДЕРАЦИИ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30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92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7713"/>
            <a:ext cx="6604000" cy="3716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3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3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9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6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7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D872-EDB5-4996-B5BC-E58FD972D40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C3DFD-DC42-4749-B129-5AAC9E97062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ГРАНТ "АГРОТУРИЗМ" ФЕДЕРАЛЬНОГО ПРОЕКТА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20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C3DFD-DC42-4749-B129-5AAC9E9706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ГРАНТ "АГРОТУРИЗМ" ФЕДЕРАЛЬНОГО ПРОЕКТА РОССИЙСКОЙ ФЕДЕРАЦИИ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5DBEE-AFB9-48A1-A372-7597274C8427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ABFED-6CAC-458F-BF69-D6A79EC6D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A3D1-6140-4774-B8CE-7CDFADAD282D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1ADC4-7F60-4967-9A4F-CD8D39F6D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6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A99E6-A292-4449-885D-AB095004B75C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94A93-FD62-4FD0-BE44-CB25B27F9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3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C94A5-E0EE-46E7-8CAE-18F005452046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D99DAF-A716-491E-B097-F64ABE05DB02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1441D-3740-4A2C-BEE2-8822652E3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1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B5916-21AC-4514-9749-A9DB16418CD4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283A-7485-436B-95AA-F7720A476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74E9-3B31-41A7-AEA1-14B6067BE8DA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6AB4E-C6B6-476B-84BB-B22CB8A09F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7A35A-BEB6-4F71-8304-ED75DC626353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5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07DC0-B647-41CD-A720-F1DE5B400BB8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5F6F1-A8E4-4011-98EC-5AB34620E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1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FDCDC-0E6E-4DBB-9972-7EB459F3C80B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5949-4CB6-4DF7-94F9-D4EFDACF0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8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05138-1C7B-411A-B8CB-43FF2DA38D76}" type="datetime1">
              <a:rPr lang="ru-RU" smtClean="0"/>
              <a:pPr>
                <a:defRPr/>
              </a:pPr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7B91F-44CE-4B4C-8B9C-EF28A8C3A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47F36E-481B-4A86-848D-D4CFE4C16B92}" type="datetime1">
              <a:rPr lang="ru-RU" smtClean="0">
                <a:solidFill>
                  <a:srgbClr val="4E5B6F"/>
                </a:solidFill>
              </a:rPr>
              <a:pPr>
                <a:defRPr/>
              </a:pPr>
              <a:t>11.05.2023</a:t>
            </a:fld>
            <a:endParaRPr lang="ru-RU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3E4833-649C-4FF0-8B43-0E4E223C97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D52139FD74A1E0D5756BFF73E1D6BC5CEAA46B309695313F3826B0BA14619C3DF816B353AD3C24FAABD99EC79EEA884EF83C2CB18645463RFb4H" TargetMode="External"/><Relationship Id="rId2" Type="http://schemas.openxmlformats.org/officeDocument/2006/relationships/hyperlink" Target="consultantplus://offline/ref=DD52139FD74A1E0D5756BFF73E1D6BC5C8A142BA066D5313F3826B0BA14619C3DF816B31348E910FFBBBCDBE23BBA79AEE9DC0RCbA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Подзаголовок 10"/>
          <p:cNvSpPr txBox="1">
            <a:spLocks/>
          </p:cNvSpPr>
          <p:nvPr/>
        </p:nvSpPr>
        <p:spPr>
          <a:xfrm>
            <a:off x="287524" y="2715766"/>
            <a:ext cx="856895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Грант «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Агротуризм»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проект Министерства сельского хозяйства Российской Федерации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сельского туризма.</a:t>
            </a: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3415" y="4803998"/>
            <a:ext cx="2204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Якутск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2023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одзаголовок 10"/>
          <p:cNvSpPr txBox="1">
            <a:spLocks/>
          </p:cNvSpPr>
          <p:nvPr/>
        </p:nvSpPr>
        <p:spPr>
          <a:xfrm>
            <a:off x="35496" y="51470"/>
            <a:ext cx="907300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Министерство сельского хозяйства Республики Саха (Якутия)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Государственное казенное учреждение Республики Саха (Якутия)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«Центр ресурсного обеспечения агропромышленного комплекса РС(Я)»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19976"/>
            <a:ext cx="135311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8" y="51470"/>
            <a:ext cx="8229600" cy="567927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Критерии оценки заявок на получение гранта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Агротуризм»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приложение №5 к приказу Минсельхоза России от 10.02.2022 №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68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(ред. Приказ МСХ РФ № 382 от 14.04.2023)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01608" y="4859515"/>
            <a:ext cx="442392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10</a:t>
            </a:fld>
            <a:endParaRPr lang="ru-RU" sz="105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47777"/>
              </p:ext>
            </p:extLst>
          </p:nvPr>
        </p:nvGraphicFramePr>
        <p:xfrm>
          <a:off x="217020" y="591814"/>
          <a:ext cx="8722212" cy="433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846">
                  <a:extLst>
                    <a:ext uri="{9D8B030D-6E8A-4147-A177-3AD203B41FA5}">
                      <a16:colId xmlns:a16="http://schemas.microsoft.com/office/drawing/2014/main" xmlns="" val="3016466838"/>
                    </a:ext>
                  </a:extLst>
                </a:gridCol>
                <a:gridCol w="1962498">
                  <a:extLst>
                    <a:ext uri="{9D8B030D-6E8A-4147-A177-3AD203B41FA5}">
                      <a16:colId xmlns:a16="http://schemas.microsoft.com/office/drawing/2014/main" xmlns="" val="2090236194"/>
                    </a:ext>
                  </a:extLst>
                </a:gridCol>
                <a:gridCol w="1162962">
                  <a:extLst>
                    <a:ext uri="{9D8B030D-6E8A-4147-A177-3AD203B41FA5}">
                      <a16:colId xmlns:a16="http://schemas.microsoft.com/office/drawing/2014/main" xmlns="" val="2338243265"/>
                    </a:ext>
                  </a:extLst>
                </a:gridCol>
                <a:gridCol w="944906">
                  <a:extLst>
                    <a:ext uri="{9D8B030D-6E8A-4147-A177-3AD203B41FA5}">
                      <a16:colId xmlns:a16="http://schemas.microsoft.com/office/drawing/2014/main" xmlns="" val="3884162483"/>
                    </a:ext>
                  </a:extLst>
                </a:gridCol>
              </a:tblGrid>
              <a:tr h="55176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Величина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показателя, балл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119532"/>
                  </a:ext>
                </a:extLst>
              </a:tr>
              <a:tr h="242776">
                <a:tc rowSpan="3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собственных средств заявителя в общей стоимости проекта развития сельского туризма, проценты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15% (включительно)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866337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16-25%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5499842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25%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8491116"/>
                  </a:ext>
                </a:extLst>
              </a:tr>
              <a:tr h="397270"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среднегодовой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объема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 сельскохозяйственной продукции заявителя (включая первый год реализации проекта развития сельского туризма), %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(включительно)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07148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10%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6684034"/>
                  </a:ext>
                </a:extLst>
              </a:tr>
              <a:tr h="242776">
                <a:tc rowSpan="3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окупаемости проекта развития сельского туризма (мес.)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54 до 60 месяцев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96653265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36 до 53 месяцев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229100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35 месяцев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7330693"/>
                  </a:ext>
                </a:extLst>
              </a:tr>
              <a:tr h="242776">
                <a:tc rowSpan="3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новых постоянных работников, которых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планируется трудоустроить  в первом году реализации проекта развития сельского туризма, человек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планируется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8068969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рабочих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0169359"/>
                  </a:ext>
                </a:extLst>
              </a:tr>
              <a:tr h="242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и более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рабочих мест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5533223"/>
                  </a:ext>
                </a:extLst>
              </a:tr>
              <a:tr h="279356">
                <a:tc rowSpan="3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среднегодовое количество туристов, которое планируется привлечь для посещения на объекты сельского туризма заявителя на период от 24 часов и более,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человек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50 человек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35742285"/>
                  </a:ext>
                </a:extLst>
              </a:tr>
              <a:tr h="279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51-150 человек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767659"/>
                  </a:ext>
                </a:extLst>
              </a:tr>
              <a:tr h="279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и более человек в год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719266"/>
                  </a:ext>
                </a:extLst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6516216" y="4908211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</p:spTree>
    <p:extLst>
      <p:ext uri="{BB962C8B-B14F-4D97-AF65-F5344CB8AC3E}">
        <p14:creationId xmlns:p14="http://schemas.microsoft.com/office/powerpoint/2010/main" val="37628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283A-7485-436B-95AA-F7720A47672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6184409"/>
              </p:ext>
            </p:extLst>
          </p:nvPr>
        </p:nvGraphicFramePr>
        <p:xfrm>
          <a:off x="251519" y="123479"/>
          <a:ext cx="8640960" cy="492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1">
                  <a:extLst>
                    <a:ext uri="{9D8B030D-6E8A-4147-A177-3AD203B41FA5}">
                      <a16:colId xmlns:a16="http://schemas.microsoft.com/office/drawing/2014/main" xmlns="" val="34179025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4174516637"/>
                    </a:ext>
                  </a:extLst>
                </a:gridCol>
                <a:gridCol w="1015253">
                  <a:extLst>
                    <a:ext uri="{9D8B030D-6E8A-4147-A177-3AD203B41FA5}">
                      <a16:colId xmlns:a16="http://schemas.microsoft.com/office/drawing/2014/main" xmlns="" val="1565581069"/>
                    </a:ext>
                  </a:extLst>
                </a:gridCol>
                <a:gridCol w="856954">
                  <a:extLst>
                    <a:ext uri="{9D8B030D-6E8A-4147-A177-3AD203B41FA5}">
                      <a16:colId xmlns:a16="http://schemas.microsoft.com/office/drawing/2014/main" xmlns="" val="2370574879"/>
                    </a:ext>
                  </a:extLst>
                </a:gridCol>
              </a:tblGrid>
              <a:tr h="53703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Величина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показателя, балл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027252"/>
                  </a:ext>
                </a:extLst>
              </a:tr>
              <a:tr h="238683">
                <a:tc rowSpan="3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среднегодовое количество экскурсантов,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которое планируется привлечь для посещения на объекты сельского туризма заявителя, человек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150 человек в год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17300786"/>
                  </a:ext>
                </a:extLst>
              </a:tr>
              <a:tr h="238683">
                <a:tc vMerge="1">
                  <a:txBody>
                    <a:bodyPr/>
                    <a:lstStyle/>
                    <a:p>
                      <a:pPr algn="l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151-600 человек в год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2533872"/>
                  </a:ext>
                </a:extLst>
              </a:tr>
              <a:tr h="238683">
                <a:tc vMerge="1">
                  <a:txBody>
                    <a:bodyPr/>
                    <a:lstStyle/>
                    <a:p>
                      <a:pPr algn="l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 и более в год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658932"/>
                  </a:ext>
                </a:extLst>
              </a:tr>
              <a:tr h="238683"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 ранее являлся получателем мер государственной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поддержки на развитие туризма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4347453"/>
                  </a:ext>
                </a:extLst>
              </a:tr>
              <a:tr h="204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96511"/>
                  </a:ext>
                </a:extLst>
              </a:tr>
              <a:tr h="238683">
                <a:tc rowSpan="3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Среднегодовой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рирост выручки от реализации сельскохозяйственной продукции, планируемый период реализации проекта развития сельского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туризма</a:t>
                      </a: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(включая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первый год реализации проекта), %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3%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(включительно)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9496739"/>
                  </a:ext>
                </a:extLst>
              </a:tr>
              <a:tr h="238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 - 10%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448628"/>
                  </a:ext>
                </a:extLst>
              </a:tr>
              <a:tr h="238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10%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112176"/>
                  </a:ext>
                </a:extLst>
              </a:tr>
              <a:tr h="254783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 заработной платы работников заявителя в рамках реализация проекта развития сельского туризма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средней по с/х в регионе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5501701"/>
                  </a:ext>
                </a:extLst>
              </a:tr>
              <a:tr h="414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Выше или равна средней по с/х в регионе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86824"/>
                  </a:ext>
                </a:extLst>
              </a:tr>
              <a:tr h="238683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у заявителя опыта в сфере оказания услуг в области туризма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опыта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8190900"/>
                  </a:ext>
                </a:extLst>
              </a:tr>
              <a:tr h="387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опыта в сфере туризма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196905"/>
                  </a:ext>
                </a:extLst>
              </a:tr>
              <a:tr h="257833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использования объекта сельского туризма в течение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одного календарного года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Круглогодичный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99790149"/>
                  </a:ext>
                </a:extLst>
              </a:tr>
              <a:tr h="238683"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Сезонный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421929"/>
                  </a:ext>
                </a:extLst>
              </a:tr>
              <a:tr h="238683">
                <a:tc rowSpan="2">
                  <a:txBody>
                    <a:bodyPr/>
                    <a:lstStyle/>
                    <a:p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Планируемая реализация в рамках проекта мероприятий , направленных на создание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развитие доступной туристской среды для людей с ограниченными возможностями здоровья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 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4236532"/>
                  </a:ext>
                </a:extLst>
              </a:tr>
              <a:tr h="373653">
                <a:tc vMerge="1"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22185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6228184" y="4890503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</p:spTree>
    <p:extLst>
      <p:ext uri="{BB962C8B-B14F-4D97-AF65-F5344CB8AC3E}">
        <p14:creationId xmlns:p14="http://schemas.microsoft.com/office/powerpoint/2010/main" val="13680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283A-7485-436B-95AA-F7720A47672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9272107"/>
              </p:ext>
            </p:extLst>
          </p:nvPr>
        </p:nvGraphicFramePr>
        <p:xfrm>
          <a:off x="179512" y="205979"/>
          <a:ext cx="8615009" cy="460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3">
                  <a:extLst>
                    <a:ext uri="{9D8B030D-6E8A-4147-A177-3AD203B41FA5}">
                      <a16:colId xmlns:a16="http://schemas.microsoft.com/office/drawing/2014/main" xmlns="" val="3417902506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4174516637"/>
                    </a:ext>
                  </a:extLst>
                </a:gridCol>
                <a:gridCol w="768516">
                  <a:extLst>
                    <a:ext uri="{9D8B030D-6E8A-4147-A177-3AD203B41FA5}">
                      <a16:colId xmlns:a16="http://schemas.microsoft.com/office/drawing/2014/main" xmlns="" val="1565581069"/>
                    </a:ext>
                  </a:extLst>
                </a:gridCol>
                <a:gridCol w="789708">
                  <a:extLst>
                    <a:ext uri="{9D8B030D-6E8A-4147-A177-3AD203B41FA5}">
                      <a16:colId xmlns:a16="http://schemas.microsoft.com/office/drawing/2014/main" xmlns="" val="2370574879"/>
                    </a:ext>
                  </a:extLst>
                </a:gridCol>
              </a:tblGrid>
              <a:tr h="49683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критерия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Величина критерия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показателя, балл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критерия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027252"/>
                  </a:ext>
                </a:extLst>
              </a:tr>
              <a:tr h="865230">
                <a:tc rowSpan="4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Логическая связность и реализуемость проекта развития сельского туризма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развития сельского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туризма слабо проработан, имеются противоречия между планируемой деятельностью и ожидаемыми результатами, сроки выполнения не корректны, имеются существенные ошибки в постановке целей и задач и описании мероприятий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4347453"/>
                  </a:ext>
                </a:extLst>
              </a:tr>
              <a:tr h="886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проекта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развития сельского туризма не позволяет определить содержание основных мероприятий проекта развития сельского туризма, имеются устраняемые нарушения связи между целями, задачами, мероприятиями и предполагаемыми результатами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96511"/>
                  </a:ext>
                </a:extLst>
              </a:tr>
              <a:tr h="908638">
                <a:tc v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 мероприятия взаимосвязаны, но имеются несущественные несоответствия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запланированные мероприятия соответствуют условиям отбора и обеспечивают решения задач, но есть замечания по их составу, сроки выполнения отдельных мероприятий требуют корректировки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9496739"/>
                  </a:ext>
                </a:extLst>
              </a:tr>
              <a:tr h="1218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проекта развития сельского туризма содержит необходимую и достаточную информацию для полного понимания его содержания,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календарный план хорошо структурирован и детализирован, мероприятие полностью соответствует условиям отбора и обеспечивают решение поставленных задач и достижение результатов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5448628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6084168" y="4847630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</p:spTree>
    <p:extLst>
      <p:ext uri="{BB962C8B-B14F-4D97-AF65-F5344CB8AC3E}">
        <p14:creationId xmlns:p14="http://schemas.microsoft.com/office/powerpoint/2010/main" val="20855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283A-7485-436B-95AA-F7720A47672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8308633"/>
              </p:ext>
            </p:extLst>
          </p:nvPr>
        </p:nvGraphicFramePr>
        <p:xfrm>
          <a:off x="251520" y="77075"/>
          <a:ext cx="8640960" cy="491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341790250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417451663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56558106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370574879"/>
                    </a:ext>
                  </a:extLst>
                </a:gridCol>
              </a:tblGrid>
              <a:tr h="55556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Величина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показателя, балл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критерия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027252"/>
                  </a:ext>
                </a:extLst>
              </a:tr>
              <a:tr h="244447"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 является участником национального конкурса региональных брендов продуктов питания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64347453"/>
                  </a:ext>
                </a:extLst>
              </a:tr>
              <a:tr h="244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96511"/>
                  </a:ext>
                </a:extLst>
              </a:tr>
              <a:tr h="555561">
                <a:tc rowSpan="4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Обоснованность и реалистичность планируемых затрат в рамках реализации проекта развития сельского туризма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Предполагаемые расходы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соответствуют мероприятиям проекта развития сельского туризма и (или) условиям отбора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9496739"/>
                  </a:ext>
                </a:extLst>
              </a:tr>
              <a:tr h="11777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все предполагаемые расходы проекта развития сельского туризма следуют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мероприятий проекта развития сельского туризма и обоснованы, предусмотрены не имеющие прямого отношения к реализации проекта развития  сельского туризма расходы</a:t>
                      </a:r>
                      <a:endParaRPr lang="ru-RU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112176"/>
                  </a:ext>
                </a:extLst>
              </a:tr>
              <a:tr h="71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Планируемые расходы следуют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мероприятий проекта развития сельского туризма и обоснованы, однако не все детализированы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886824"/>
                  </a:ext>
                </a:extLst>
              </a:tr>
              <a:tr h="71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проекте развития сельского туризма отсутствуют расходы,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непосредственно  не связанные с его реализацией, представлена детализация всех предполагаемых расходов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196905"/>
                  </a:ext>
                </a:extLst>
              </a:tr>
              <a:tr h="308658">
                <a:tc rowSpan="2"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 получил дополнительное образование в сфере туризма и туристкой деятельности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4177588"/>
                  </a:ext>
                </a:extLst>
              </a:tr>
              <a:tr h="290230">
                <a:tc vMerge="1">
                  <a:txBody>
                    <a:bodyPr/>
                    <a:lstStyle/>
                    <a:p>
                      <a:pPr algn="l"/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ru-RU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336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76679"/>
              </p:ext>
            </p:extLst>
          </p:nvPr>
        </p:nvGraphicFramePr>
        <p:xfrm>
          <a:off x="167814" y="901071"/>
          <a:ext cx="8856983" cy="4139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1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затрат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13597606"/>
                  </a:ext>
                </a:extLst>
              </a:tr>
              <a:tr h="418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приобретение, строительство, модернизацию или реконструкцию средств размещения, в том числе модульных, в том числе модульных, используемых для осуществления деятельности по оказанию услуг в сфере сельского туризма, объектов туристского показа, объектов развлекательной инфраструктуры сельского туризма, включая детские развлекательные комплексы, объектов проката; </a:t>
                      </a:r>
                    </a:p>
                    <a:p>
                      <a:pPr marL="36000" algn="just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подключение средств размещения, объектов, используемых для осуществления деятельности по оказанию услуг в сфере сельского туризма, объектов туристического показа, объектов развлекательной инфраструктуры сельского туризма, включая детские развлекательные комплексы, к электрическим, водо-, газо- и теплопроводным сетям, в том числе автономным, канализационным сетям, обустройство автономных источников электро-, водо-, газо- и теплоснабжения;</a:t>
                      </a:r>
                    </a:p>
                    <a:p>
                      <a:pPr marL="36000" algn="just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6000" algn="just" rtl="0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и монтаж туристского оборудования, снаряжения и инвентаря в целях обеспечения эксплуатации туристических объектов, пунктов проката, объектов туристского показа и объектов развлекательной инфраструктуры, включая детские развлекательные комплексы, мебели и оборудования для оснащения средств размещения, используемых для осуществления деятельности по оказанию услуг в сфере сельского туризма, техники, специализированного транспорта и оборудования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бывшего в употреблении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согласно общероссийскому классификатор продукции по видам экономической деятельности (ОКПД2) ОК 034-2014 (КПЕС 2008)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7857" y="4868048"/>
            <a:ext cx="514400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A72139-7281-4D52-9B3A-EE715782B8FC}"/>
              </a:ext>
            </a:extLst>
          </p:cNvPr>
          <p:cNvSpPr txBox="1"/>
          <p:nvPr/>
        </p:nvSpPr>
        <p:spPr>
          <a:xfrm>
            <a:off x="78930" y="59630"/>
            <a:ext cx="9034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Перечень затрат, финансовое обеспечение которых </a:t>
            </a:r>
            <a:r>
              <a:rPr lang="ru-RU" sz="1600" b="1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допускается</a:t>
            </a:r>
          </a:p>
          <a:p>
            <a:pPr algn="ctr" fontAlgn="ctr"/>
            <a:r>
              <a:rPr lang="ru-RU" sz="1600" b="1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осуществлять за счет гранта «</a:t>
            </a:r>
            <a:r>
              <a:rPr lang="ru-RU" sz="1600" b="1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Агротуризм»</a:t>
            </a:r>
            <a:r>
              <a:rPr lang="ru-RU" sz="1400" b="1" i="0" u="none" strike="noStrike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ctr"/>
            <a:r>
              <a:rPr lang="ru-RU" sz="1200" b="0" i="1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приложение 1</a:t>
            </a:r>
            <a:r>
              <a:rPr lang="ru-RU" sz="1200" b="0" i="1" u="none" strike="noStrike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приказу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Минсельхоза России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10.02.2022 №68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(ред. Приказ МСХ РФ № 382 от 14.04.2023)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400" b="1" i="1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2030" y="61986"/>
            <a:ext cx="8676454" cy="552615"/>
          </a:xfrm>
        </p:spPr>
        <p:txBody>
          <a:bodyPr>
            <a:normAutofit fontScale="90000"/>
          </a:bodyPr>
          <a:lstStyle/>
          <a:p>
            <a:pPr fontAlgn="ctr"/>
            <a:r>
              <a:rPr lang="ru-RU" sz="1600" b="1" smtClean="0">
                <a:latin typeface="Arial" pitchFamily="34" charset="0"/>
                <a:cs typeface="Arial" pitchFamily="34" charset="0"/>
              </a:rPr>
              <a:t>Список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сельскохозяйственной техники, оборудования, транспорта, приобретаемых с использованием средств гранта «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Агротуризм»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(приказ Минсельхоза России от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10.02.2022 №68)</a:t>
            </a:r>
            <a:endParaRPr lang="ru-RU" sz="18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72660"/>
            <a:ext cx="514400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87939"/>
              </p:ext>
            </p:extLst>
          </p:nvPr>
        </p:nvGraphicFramePr>
        <p:xfrm>
          <a:off x="216026" y="657062"/>
          <a:ext cx="442798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595">
                  <a:extLst>
                    <a:ext uri="{9D8B030D-6E8A-4147-A177-3AD203B41FA5}">
                      <a16:colId xmlns:a16="http://schemas.microsoft.com/office/drawing/2014/main" xmlns="" val="2392132963"/>
                    </a:ext>
                  </a:extLst>
                </a:gridCol>
                <a:gridCol w="3173387">
                  <a:extLst>
                    <a:ext uri="{9D8B030D-6E8A-4147-A177-3AD203B41FA5}">
                      <a16:colId xmlns:a16="http://schemas.microsoft.com/office/drawing/2014/main" xmlns="" val="1266389114"/>
                    </a:ext>
                  </a:extLst>
                </a:gridCol>
              </a:tblGrid>
              <a:tr h="690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Код классификатора деятельности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экономической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90625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16910"/>
              </p:ext>
            </p:extLst>
          </p:nvPr>
        </p:nvGraphicFramePr>
        <p:xfrm>
          <a:off x="4644008" y="657062"/>
          <a:ext cx="432048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42293345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598741105"/>
                    </a:ext>
                  </a:extLst>
                </a:gridCol>
              </a:tblGrid>
              <a:tr h="700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Код классификатора деятельности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экономической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524677"/>
                  </a:ext>
                </a:extLst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6516216" y="4872660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01402"/>
              </p:ext>
            </p:extLst>
          </p:nvPr>
        </p:nvGraphicFramePr>
        <p:xfrm>
          <a:off x="216026" y="1434303"/>
          <a:ext cx="4427982" cy="348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595">
                  <a:extLst>
                    <a:ext uri="{9D8B030D-6E8A-4147-A177-3AD203B41FA5}">
                      <a16:colId xmlns:a16="http://schemas.microsoft.com/office/drawing/2014/main" xmlns="" val="3000448819"/>
                    </a:ext>
                  </a:extLst>
                </a:gridCol>
                <a:gridCol w="3173387">
                  <a:extLst>
                    <a:ext uri="{9D8B030D-6E8A-4147-A177-3AD203B41FA5}">
                      <a16:colId xmlns:a16="http://schemas.microsoft.com/office/drawing/2014/main" xmlns="" val="200334036"/>
                    </a:ext>
                  </a:extLst>
                </a:gridCol>
              </a:tblGrid>
              <a:tr h="264806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28.25.12.130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Кондиционеры бытовые;</a:t>
                      </a:r>
                      <a:endParaRPr lang="ru-RU" sz="8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292711"/>
                  </a:ext>
                </a:extLst>
              </a:tr>
              <a:tr h="36858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28.25.13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холодильное и морозильное, тепловые насосы, кроме бытового оборудования;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239899"/>
                  </a:ext>
                </a:extLst>
              </a:tr>
              <a:tr h="361100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28.29.32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Устройства взвешивающие и весы для взвешивания людей и бытовые;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261479"/>
                  </a:ext>
                </a:extLst>
              </a:tr>
              <a:tr h="214964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28.30.2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Тракторы для сельского хозяйства прочие;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781495"/>
                  </a:ext>
                </a:extLst>
              </a:tr>
              <a:tr h="431321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28.30.86.120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Оборудование для садоводства, не включенное в другие группировки;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972546"/>
                  </a:ext>
                </a:extLst>
              </a:tr>
              <a:tr h="504783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Печи хлебопекарные не электрические; оборудование промышленное</a:t>
                      </a:r>
                      <a:r>
                        <a:rPr lang="ru-RU" sz="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для приготовления или приготовления или подогрева пищи</a:t>
                      </a: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endParaRPr lang="ru-RU" sz="800" b="1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496076"/>
                  </a:ext>
                </a:extLst>
              </a:tr>
              <a:tr h="338943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28.93.15.110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Печи хлебопекарные не электрические;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987535"/>
                  </a:ext>
                </a:extLst>
              </a:tr>
              <a:tr h="264806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28.93.15.120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Оборудование для промышленного приготовления или подогрева пищи;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376035"/>
                  </a:ext>
                </a:extLst>
              </a:tr>
              <a:tr h="214733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28.93.15.121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Котлы стационарные пищеварочные;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667238"/>
                  </a:ext>
                </a:extLst>
              </a:tr>
              <a:tr h="235830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28.93.15.122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Плиты кухонные;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587602"/>
                  </a:ext>
                </a:extLst>
              </a:tr>
              <a:tr h="215691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28.93.15.123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Аппараты пищеварочные и жарочные;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92142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96779"/>
              </p:ext>
            </p:extLst>
          </p:nvPr>
        </p:nvGraphicFramePr>
        <p:xfrm>
          <a:off x="4644008" y="1434302"/>
          <a:ext cx="4320480" cy="348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44504440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58890165"/>
                    </a:ext>
                  </a:extLst>
                </a:gridCol>
              </a:tblGrid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28.93.15.126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Пароконвектоматы</a:t>
                      </a: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8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993459"/>
                  </a:ext>
                </a:extLst>
              </a:tr>
              <a:tr h="226300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28.93.15.127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Шкафы пекарские;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160411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28.93.15.128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Шкафы жарочные;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92554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28.93.15.131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Мармиты тепловые;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4657978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28.93.15.132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Столы тепловые;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018710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28.93.15.133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Поверхности жарочные;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265575"/>
                  </a:ext>
                </a:extLst>
              </a:tr>
              <a:tr h="470154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28.93.15.139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 для промышленного приготовления или подогрева</a:t>
                      </a:r>
                      <a:r>
                        <a:rPr lang="ru-RU" sz="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пищи прочее, не включенное в другие группировки</a:t>
                      </a:r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101803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28.93.16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Сушилки для сельскохозяйственных продуктов;</a:t>
                      </a:r>
                      <a:endParaRPr lang="ru-RU" sz="800" b="1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397748"/>
                  </a:ext>
                </a:extLst>
              </a:tr>
              <a:tr h="595529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28.93.17.110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 для переработки мяса,</a:t>
                      </a:r>
                      <a:r>
                        <a:rPr lang="ru-RU" sz="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овощей и теста (Оборудование для механической обработки продуктов на предприятиях общественного питания)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7127596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28.93.17.111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 очистительные;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732074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28.93.17.112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 для измельчения и нарезания;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594669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28.93.17.113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 месильно-перемешивающие;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716693"/>
                  </a:ext>
                </a:extLst>
              </a:tr>
              <a:tr h="219405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28.93.17.114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Машины дозировочно-формировочные;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22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72660"/>
            <a:ext cx="514400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97498"/>
              </p:ext>
            </p:extLst>
          </p:nvPr>
        </p:nvGraphicFramePr>
        <p:xfrm>
          <a:off x="216026" y="51471"/>
          <a:ext cx="4320480" cy="498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39213296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266389114"/>
                    </a:ext>
                  </a:extLst>
                </a:gridCol>
              </a:tblGrid>
              <a:tr h="729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Код классификатора деятельности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экономической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0906252"/>
                  </a:ext>
                </a:extLst>
              </a:tr>
              <a:tr h="314897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28.93.17.115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универсальные с комплектом сменных механизмов;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613119"/>
                  </a:ext>
                </a:extLst>
              </a:tr>
              <a:tr h="255631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dirty="0" smtClean="0">
                          <a:latin typeface="Arial" pitchFamily="34" charset="0"/>
                          <a:cs typeface="Arial" pitchFamily="34" charset="0"/>
                        </a:rPr>
                        <a:t>28.93.17.119</a:t>
                      </a:r>
                      <a:endParaRPr lang="ru-RU" sz="8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Машины для механической обработки прочие;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896413"/>
                  </a:ext>
                </a:extLst>
              </a:tr>
              <a:tr h="333752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28.93.17.120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Оборудование для производства хлебобулочных изделий;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12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28.99.32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Карусели, качели, тиры и прочие аттракционы;</a:t>
                      </a:r>
                      <a:endParaRPr lang="ru-RU" sz="800" b="1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723782"/>
                  </a:ext>
                </a:extLst>
              </a:tr>
              <a:tr h="314897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28.99.32.110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Карусели;</a:t>
                      </a:r>
                      <a:endParaRPr lang="ru-RU" sz="800" b="1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246385"/>
                  </a:ext>
                </a:extLst>
              </a:tr>
              <a:tr h="241920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28.99.32.120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Качели;</a:t>
                      </a:r>
                      <a:endParaRPr lang="ru-RU" sz="800" b="1" i="1" u="non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18846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29.10.3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Средства автотранспортные</a:t>
                      </a:r>
                      <a:r>
                        <a:rPr lang="ru-RU" sz="8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для перевозки 10 или более человек</a:t>
                      </a:r>
                      <a:r>
                        <a:rPr lang="ru-RU" sz="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endParaRPr lang="ru-RU" sz="800" b="1" i="1" u="non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980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30.11.21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Суда круизные, суда экскурсионные и аналогичные плавучие средства для перевозки пассажиров; паромы всех типов;</a:t>
                      </a:r>
                      <a:endParaRPr lang="ru-RU" sz="800" b="1" i="1" u="non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94249"/>
                  </a:ext>
                </a:extLst>
              </a:tr>
              <a:tr h="314897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30.12.19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Суда прогулочные или спортивные прочие; лодки гребные, шлюпки и каноэ;</a:t>
                      </a:r>
                      <a:endParaRPr lang="ru-RU" sz="800" b="1" i="1" u="non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390278"/>
                  </a:ext>
                </a:extLst>
              </a:tr>
              <a:tr h="314897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30.30.20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Аэростаты и дирижабли; планеры, дельтапланы и прочие безмоторные летательные аппараты;</a:t>
                      </a:r>
                      <a:endParaRPr lang="ru-RU" sz="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411502"/>
                  </a:ext>
                </a:extLst>
              </a:tr>
              <a:tr h="200389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31.01.13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Мебель деревянная для предприятий торговли;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9014973"/>
                  </a:ext>
                </a:extLst>
              </a:tr>
              <a:tr h="200389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31.02</a:t>
                      </a:r>
                      <a:endParaRPr lang="ru-RU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Мебель кухонная;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24476"/>
                  </a:ext>
                </a:extLst>
              </a:tr>
              <a:tr h="200389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31.09.12</a:t>
                      </a:r>
                      <a:endParaRPr lang="ru-RU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Мебель деревянная для спальни, столовой и гостиной; 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943110"/>
                  </a:ext>
                </a:extLst>
              </a:tr>
              <a:tr h="200389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31.09.14</a:t>
                      </a:r>
                      <a:endParaRPr lang="ru-RU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Мебель из пластмасс или прочих материалов (тростника,</a:t>
                      </a:r>
                      <a:r>
                        <a:rPr lang="ru-RU" sz="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лозы или бамбука)</a:t>
                      </a: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54276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63204"/>
              </p:ext>
            </p:extLst>
          </p:nvPr>
        </p:nvGraphicFramePr>
        <p:xfrm>
          <a:off x="4644008" y="43705"/>
          <a:ext cx="432048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42293345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598741105"/>
                    </a:ext>
                  </a:extLst>
                </a:gridCol>
              </a:tblGrid>
              <a:tr h="693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Код классификатора деятельности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Вид экономической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(утв. Приказом </a:t>
                      </a:r>
                      <a:r>
                        <a:rPr kumimoji="0" lang="ru-RU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Росстандарта</a:t>
                      </a:r>
                      <a:r>
                        <a:rPr kumimoji="0" lang="ru-RU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31.01.2014 N 14-ст)</a:t>
                      </a:r>
                    </a:p>
                  </a:txBody>
                  <a:tcPr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524677"/>
                  </a:ext>
                </a:extLst>
              </a:tr>
              <a:tr h="190286"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13.92.22.140</a:t>
                      </a:r>
                      <a:endParaRPr lang="ru-RU" sz="800" b="1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Тенты;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260425"/>
                  </a:ext>
                </a:extLst>
              </a:tr>
              <a:tr h="190286">
                <a:tc>
                  <a:txBody>
                    <a:bodyPr/>
                    <a:lstStyle/>
                    <a:p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13.92.22.150</a:t>
                      </a:r>
                      <a:endParaRPr lang="ru-RU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Палатки;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65145"/>
                  </a:ext>
                </a:extLst>
              </a:tr>
              <a:tr h="190286">
                <a:tc>
                  <a:txBody>
                    <a:bodyPr/>
                    <a:lstStyle/>
                    <a:p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16.23.20.120</a:t>
                      </a:r>
                      <a:endParaRPr lang="ru-RU" sz="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Домики деревянные для содержания зверей, животных и птиц;</a:t>
                      </a:r>
                      <a:endParaRPr lang="ru-RU" sz="8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57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53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954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ЗАПОЛНЕНИЯ ПАСПОРТА </a:t>
            </a:r>
            <a:r>
              <a:rPr lang="ru-RU" sz="18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69954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ИНФОРМАЦИЯ О ЗАЯВИТЕЛЕ</a:t>
            </a:r>
            <a:endParaRPr lang="ru-RU" altLang="ru-RU" sz="1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07319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в соответствии с учредительными документами и регистрационными данными заявителя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48988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ВВОДНАЯ ЧАСТЬ ИЛИ РЕЗЮМЕ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71323"/>
              </p:ext>
            </p:extLst>
          </p:nvPr>
        </p:nvGraphicFramePr>
        <p:xfrm>
          <a:off x="558471" y="1592095"/>
          <a:ext cx="8147248" cy="2955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764405603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xmlns="" val="84014328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инициатора проекта развития сельского туризма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Краткое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описание текущей деятельности заявителя, в том числе объем и вид выпускаемой продукции, каналы сбыта на текущий момент, описание территориальных особенностей нахождения объекта и т.д.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случае, если заявителем уже ведется деятельность по развитию сельского туризма – описать текущее состояние объекта сельского туризма, оказываемые услуги, объем туристического потока, целевую группу посетителей и т.д.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/>
                </a:tc>
                <a:extLst>
                  <a:ext uri="{0D108BD9-81ED-4DB2-BD59-A6C34878D82A}">
                    <a16:rowId xmlns:a16="http://schemas.microsoft.com/office/drawing/2014/main" xmlns="" val="131077192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Суть проекта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 anchor="ctr"/>
                </a:tc>
                <a:tc>
                  <a:txBody>
                    <a:bodyPr/>
                    <a:lstStyle/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Описывается что планируется сделать в рамках реализации проекта, в том числе с привязкой к целевым направлениям расходования средств гранта.</a:t>
                      </a: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Должен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содержаться ответ на вопрос: что конкретно будет сделано в рамках проекта для достижения его целей?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Общероссийскую ситуацию с развитием туризма описывать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нужно!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Суть проекта, указанная как «развитие сельского туризма на территории субъекта Российской Федерации» – не приемлема!</a:t>
                      </a:r>
                      <a:endParaRPr lang="ru-RU" sz="9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/>
                </a:tc>
                <a:extLst>
                  <a:ext uri="{0D108BD9-81ED-4DB2-BD59-A6C34878D82A}">
                    <a16:rowId xmlns:a16="http://schemas.microsoft.com/office/drawing/2014/main" xmlns="" val="837420119"/>
                  </a:ext>
                </a:extLst>
              </a:tr>
              <a:tr h="945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описание стратегии развития бизнеса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 anchor="ctr"/>
                </a:tc>
                <a:tc>
                  <a:txBody>
                    <a:bodyPr/>
                    <a:lstStyle/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 быть описано видение будущей реализации проекта и развития бизнеса,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например: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новых активностей для привлечения большего количества посетителей;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 направлений деятельности (открытие собственного ресторана, организация мастер-классов по производству продукции, организация рыбалки с пирсом и т.д.);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объекта сельского туризма в общеустановленные туристские продукты и маршруты, заключение договоров с туроператорами и т.п. </a:t>
                      </a:r>
                      <a:endParaRPr lang="ru-RU" sz="900" i="1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635" marR="15635" marT="25722" marB="25722"/>
                </a:tc>
                <a:extLst>
                  <a:ext uri="{0D108BD9-81ED-4DB2-BD59-A6C34878D82A}">
                    <a16:rowId xmlns:a16="http://schemas.microsoft.com/office/drawing/2014/main" xmlns="" val="138984648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845" y="4547512"/>
            <a:ext cx="232887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64953"/>
              </p:ext>
            </p:extLst>
          </p:nvPr>
        </p:nvGraphicFramePr>
        <p:xfrm>
          <a:off x="457200" y="205979"/>
          <a:ext cx="8229600" cy="4627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xmlns="" val="3816639457"/>
                    </a:ext>
                  </a:extLst>
                </a:gridCol>
                <a:gridCol w="6203032">
                  <a:extLst>
                    <a:ext uri="{9D8B030D-6E8A-4147-A177-3AD203B41FA5}">
                      <a16:colId xmlns:a16="http://schemas.microsoft.com/office/drawing/2014/main" xmlns="" val="2477728810"/>
                    </a:ext>
                  </a:extLst>
                </a:gridCol>
              </a:tblGrid>
              <a:tr h="1064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Недостаточная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информированность потенциальных клиентов;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подобных объектов сельского туризма в радиусе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 км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объекта сельского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туризма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Удаленность от остальных общеизвестных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тур.маршрутов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туроператоров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требуемой инфраструктуры (дороги,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инженерных сетей и т.д.);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в маршруте общественного транспорта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т.д.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указать пути снижения указанных рисков, планируемых при реализации проекта</a:t>
                      </a:r>
                      <a:endParaRPr lang="ru-RU" sz="9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/>
                </a:tc>
                <a:extLst>
                  <a:ext uri="{0D108BD9-81ED-4DB2-BD59-A6C34878D82A}">
                    <a16:rowId xmlns:a16="http://schemas.microsoft.com/office/drawing/2014/main" xmlns="" val="1063461099"/>
                  </a:ext>
                </a:extLst>
              </a:tr>
              <a:tr h="920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проекта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 anchor="ctr"/>
                </a:tc>
                <a:tc>
                  <a:txBody>
                    <a:bodyPr/>
                    <a:lstStyle/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Указать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основную цель проекта. Цель должна быть реализуемой, достижимой и измеримой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Например:</a:t>
                      </a: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общей доходности на ___% за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счет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диверсификации деятельности и 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источников доходов</a:t>
                      </a: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новых,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качественных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рабочих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 для ____ чел.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номенклатуры выпускаемой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продукции, увеличение производства на ___ тыс. рублей в год и т.д.</a:t>
                      </a:r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/>
                </a:tc>
                <a:extLst>
                  <a:ext uri="{0D108BD9-81ED-4DB2-BD59-A6C34878D82A}">
                    <a16:rowId xmlns:a16="http://schemas.microsoft.com/office/drawing/2014/main" xmlns="" val="2356576031"/>
                  </a:ext>
                </a:extLst>
              </a:tr>
              <a:tr h="920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проекта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Задачи, которые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необходимо решить в рамках проекта для достижения его целей, в том числе с привязкой к целевым направлениям расходования гранта, например: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глэмпингов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 оборудования и товаров для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отдыха – для организации новых активностей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фермерской лавки, для продажи собственной произведенной продукции</a:t>
                      </a:r>
                    </a:p>
                    <a:p>
                      <a:pPr indent="3206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Приведение всех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двориков и домиков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единому стилю в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дизайне и т.п.</a:t>
                      </a:r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9825" marR="19825" marT="32615" marB="3261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5290311"/>
                  </a:ext>
                </a:extLst>
              </a:tr>
              <a:tr h="755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Конечный результат реализации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объемов производства с/х продукции не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новых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рабочих мест;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Планируемое количество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человек,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посетивших объект сельского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туризма; </a:t>
                      </a:r>
                      <a:endParaRPr lang="ru-RU" sz="9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выручки от реализации произведенной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продукции</a:t>
                      </a:r>
                      <a:r>
                        <a:rPr lang="ru-RU" sz="90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10-15%;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т.п.</a:t>
                      </a:r>
                      <a:endParaRPr lang="ru-RU" sz="9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698093"/>
                  </a:ext>
                </a:extLst>
              </a:tr>
              <a:tr h="865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потребности в средствах на реализацию проекта, источников финансирования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Стоимость проекта всего – тыс. руб., в том числе: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Средства гранта – тыс. руб.;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 в рамках объема </a:t>
                      </a:r>
                      <a:r>
                        <a:rPr lang="ru-RU" sz="90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 – тыс. руб.;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r>
                        <a:rPr lang="ru-RU" sz="90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вне обязательств </a:t>
                      </a:r>
                      <a:r>
                        <a:rPr lang="ru-RU" sz="900" i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90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 – тыс. руб.;</a:t>
                      </a:r>
                      <a:endParaRPr lang="ru-RU" sz="900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внебюджетные источники – тыс. руб.</a:t>
                      </a:r>
                      <a:endParaRPr lang="ru-RU" sz="9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300437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833828"/>
            <a:ext cx="232887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79429"/>
              </p:ext>
            </p:extLst>
          </p:nvPr>
        </p:nvGraphicFramePr>
        <p:xfrm>
          <a:off x="457200" y="205978"/>
          <a:ext cx="8229599" cy="4513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8761">
                  <a:extLst>
                    <a:ext uri="{9D8B030D-6E8A-4147-A177-3AD203B41FA5}">
                      <a16:colId xmlns:a16="http://schemas.microsoft.com/office/drawing/2014/main" xmlns="" val="1705726396"/>
                    </a:ext>
                  </a:extLst>
                </a:gridCol>
                <a:gridCol w="6210838">
                  <a:extLst>
                    <a:ext uri="{9D8B030D-6E8A-4147-A177-3AD203B41FA5}">
                      <a16:colId xmlns:a16="http://schemas.microsoft.com/office/drawing/2014/main" xmlns="" val="103165605"/>
                    </a:ext>
                  </a:extLst>
                </a:gridCol>
              </a:tblGrid>
              <a:tr h="1044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продукции и (или) услуг, планируемых к производству и (или) оказанию в рамках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по размещению туристов (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глемпинг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по организации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йогатуров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цигун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практики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ЗОЖ и т.п.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по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терапии (</a:t>
                      </a:r>
                      <a:r>
                        <a:rPr lang="ru-RU" sz="9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иппо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-терапия,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апи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-терапия, эко-терапия и т.п.)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специальных туристических 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событий и мероприятий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Зимние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магазина фермерской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кафе с местной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кухней и т.д.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/>
                </a:tc>
                <a:extLst>
                  <a:ext uri="{0D108BD9-81ED-4DB2-BD59-A6C34878D82A}">
                    <a16:rowId xmlns:a16="http://schemas.microsoft.com/office/drawing/2014/main" xmlns="" val="1842706853"/>
                  </a:ext>
                </a:extLst>
              </a:tr>
              <a:tr h="896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сведения о ёмкости и потенциале рынка 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 anchor="ctr"/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туристического рынка в регионе – сколько всего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составляет туристический поток, сколько зарегистрировано и действуют объектов сельского туризма, каковы особенности региона при предоставлении </a:t>
                      </a:r>
                      <a:r>
                        <a:rPr lang="ru-RU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туруслуг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каково количество туроператоров в регионе, оказывающих услуги по организации сельского туризма, есть ли общеизвестные </a:t>
                      </a:r>
                      <a:r>
                        <a:rPr lang="ru-RU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турмаршруты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проходящие через сельские туристские объекты, возможность в них включения и т.д.</a:t>
                      </a:r>
                    </a:p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Общероссийскую ситуацию описывать не нужно!</a:t>
                      </a:r>
                      <a:endParaRPr lang="ru-RU" sz="900" i="1" baseline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540" marR="13540" marT="22276" marB="22276"/>
                </a:tc>
                <a:extLst>
                  <a:ext uri="{0D108BD9-81ED-4DB2-BD59-A6C34878D82A}">
                    <a16:rowId xmlns:a16="http://schemas.microsoft.com/office/drawing/2014/main" xmlns="" val="2382456"/>
                  </a:ext>
                </a:extLst>
              </a:tr>
              <a:tr h="7638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Потенциальные конкуренты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 сельский туризм в данном муниципальном районе и в близлежащих муниципальных образованиях</a:t>
                      </a:r>
                    </a:p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 ли подобные объекты в радиусе 10-100 км от планируемого объекта сельского туризма</a:t>
                      </a:r>
                    </a:p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Какова «изюминка» проекта и его уникальные особенности, которые позволят выделить его среди конкурентов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extLst>
                  <a:ext uri="{0D108BD9-81ED-4DB2-BD59-A6C34878D82A}">
                    <a16:rowId xmlns:a16="http://schemas.microsoft.com/office/drawing/2014/main" xmlns="" val="4184598224"/>
                  </a:ext>
                </a:extLst>
              </a:tr>
              <a:tr h="9077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право осуществления деятельности (в случае, если она подлежит лицензированию в соответствии с законодательством Российской Федерации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Требуется/не требуется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требуется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планируемые сроки ее получения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extLst>
                  <a:ext uri="{0D108BD9-81ED-4DB2-BD59-A6C34878D82A}">
                    <a16:rowId xmlns:a16="http://schemas.microsoft.com/office/drawing/2014/main" xmlns="" val="778041589"/>
                  </a:ext>
                </a:extLst>
              </a:tr>
              <a:tr h="7696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земельного участка, га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земельного участка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пользовании объекта – всего, в </a:t>
                      </a:r>
                      <a:r>
                        <a:rPr lang="ru-RU" sz="9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собственности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аренде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ином праве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указанием вида разрешенного использования!</a:t>
                      </a:r>
                      <a:endParaRPr lang="ru-RU" sz="9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extLst>
                  <a:ext uri="{0D108BD9-81ED-4DB2-BD59-A6C34878D82A}">
                    <a16:rowId xmlns:a16="http://schemas.microsoft.com/office/drawing/2014/main" xmlns="" val="184983638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719192"/>
            <a:ext cx="2328874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0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6741"/>
            <a:ext cx="8229600" cy="9776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Грант «Агротуризм»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проект Министерства сельского хозяйства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Федерации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развитие сельского туризма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0367" y="2044043"/>
            <a:ext cx="793122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получение в 2023 году гранта в Минсельхоз России поступило 223 заявки из 63 регионов. В результате отбора в 50 субъектах определены 73 проекта, которые смогут получить поддержку государства. Общий объем федерального финансирования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 составит 700 млн рублей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0367" y="1224231"/>
            <a:ext cx="7931224" cy="743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Максимальный размер гранта – 10 млн рублей. Получить господдержку смогут представители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малого аграрного бизнеса на проекты по развитию сельского туризма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лановый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отбора 2024-2025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47660"/>
              </p:ext>
            </p:extLst>
          </p:nvPr>
        </p:nvGraphicFramePr>
        <p:xfrm>
          <a:off x="620367" y="3128295"/>
          <a:ext cx="7931224" cy="16966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54070">
                  <a:extLst>
                    <a:ext uri="{9D8B030D-6E8A-4147-A177-3AD203B41FA5}">
                      <a16:colId xmlns:a16="http://schemas.microsoft.com/office/drawing/2014/main" xmlns="" val="825173135"/>
                    </a:ext>
                  </a:extLst>
                </a:gridCol>
                <a:gridCol w="1377154">
                  <a:extLst>
                    <a:ext uri="{9D8B030D-6E8A-4147-A177-3AD203B41FA5}">
                      <a16:colId xmlns:a16="http://schemas.microsoft.com/office/drawing/2014/main" xmlns="" val="2023331896"/>
                    </a:ext>
                  </a:extLst>
                </a:gridCol>
              </a:tblGrid>
              <a:tr h="321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Нормативно-правовые акты: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QR-</a:t>
                      </a:r>
                      <a:r>
                        <a:rPr lang="ru-RU" sz="1200" dirty="0" smtClean="0"/>
                        <a:t>код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3329024"/>
                  </a:ext>
                </a:extLst>
              </a:tr>
              <a:tr h="641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Постановление Правительства РФ от 14.07.2012 №717 «О Государственной программе развития сельского хозяйства и регулирования рынков сельскохозяйственной продукции, сырья и продовольствия»;</a:t>
                      </a: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493489"/>
                  </a:ext>
                </a:extLst>
              </a:tr>
              <a:tr h="733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Минсельхоза России от 10.02.2022 №68 «Об утверждении порядка проведения конкурсного отбора проектов развития сельского туризма, формы проекта развития сельского туризма, перечня документов  для участия в конкурсном отборе проектов развития сельского туризма, а также случаев и порядка внесения изменений в проект развития сельского туризма».</a:t>
                      </a:r>
                      <a:endParaRPr lang="ru-RU" sz="105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136378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356" y="3482669"/>
            <a:ext cx="607515" cy="582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56" y="4129348"/>
            <a:ext cx="607515" cy="6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48347"/>
              </p:ext>
            </p:extLst>
          </p:nvPr>
        </p:nvGraphicFramePr>
        <p:xfrm>
          <a:off x="457200" y="205976"/>
          <a:ext cx="8229600" cy="1825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xmlns="" val="936427162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xmlns="" val="2851613915"/>
                    </a:ext>
                  </a:extLst>
                </a:gridCol>
              </a:tblGrid>
              <a:tr h="7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срок окупаемости проекта, его обоснование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окупаемости проекта и обоснование наступления</a:t>
                      </a:r>
                      <a:r>
                        <a:rPr lang="ru-RU" sz="9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именно такого срока</a:t>
                      </a:r>
                      <a:endParaRPr lang="ru-RU" sz="900" i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extLst>
                  <a:ext uri="{0D108BD9-81ED-4DB2-BD59-A6C34878D82A}">
                    <a16:rowId xmlns:a16="http://schemas.microsoft.com/office/drawing/2014/main" xmlns="" val="1944458136"/>
                  </a:ext>
                </a:extLst>
              </a:tr>
              <a:tr h="742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46675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эффект проекта (при наличии).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i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оздание рабочих мест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бесплатных экскурсий для детей из детских домов и детей с ограниченными возможностями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оборудование мест для инвалидов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организация инклюзивных программы для трудных детей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</a:t>
                      </a:r>
                      <a:r>
                        <a:rPr lang="ru-RU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обустройства дороги к ферме через </a:t>
                      </a:r>
                      <a:r>
                        <a:rPr lang="ru-RU" sz="90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поселок и т.п.</a:t>
                      </a:r>
                      <a:endParaRPr lang="ru-RU" sz="900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900" i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Общеразмытые</a:t>
                      </a:r>
                      <a:r>
                        <a:rPr lang="ru-RU" sz="9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фразы типа «развитие сельского туризма в регионе</a:t>
                      </a:r>
                      <a:r>
                        <a:rPr lang="ru-RU" sz="900" i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сделает регион более привлекательным» и т.п. не рекомендуются!</a:t>
                      </a:r>
                      <a:endParaRPr lang="ru-RU" sz="9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060" marR="17060" marT="28067" marB="28067" anchor="ctr"/>
                </a:tc>
                <a:extLst>
                  <a:ext uri="{0D108BD9-81ED-4DB2-BD59-A6C34878D82A}">
                    <a16:rowId xmlns:a16="http://schemas.microsoft.com/office/drawing/2014/main" xmlns="" val="396087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18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944" y="822089"/>
            <a:ext cx="343747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КАЛЕНДАРНЫЙ ПЛАН РЕАЛИЗАЦИИ 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014" y="296860"/>
            <a:ext cx="810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ПАСПОРТА ПРОЕКТА</a:t>
            </a:r>
            <a:endParaRPr lang="ru-RU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2014" y="999622"/>
            <a:ext cx="701602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14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5719" defTabSz="685800"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 данном разделе необходимо отразить основные этапы проекта, в первый год его реализации указать помесячный план</a:t>
            </a:r>
            <a:endParaRPr lang="ru-RU" altLang="ru-RU" sz="1350" i="1" dirty="0">
              <a:cs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6123" y="1445815"/>
            <a:ext cx="52616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ЗАТРАТЫ НА РЕАЛИЗАЦИЮ ПРОЕКТА РАЗВИТИЯ СЕЛЬСКОГО ТУРИЗМА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2014" y="1683444"/>
            <a:ext cx="871545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5719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затрат должен соответствовать Перечню затрат, финансовое обеспечение которых допускается осуществлять за счет средств гранта «</a:t>
            </a:r>
            <a:r>
              <a:rPr lang="ru-RU" altLang="ru-RU" sz="9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Агротуризм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+ собственные средств в рамках объема </a:t>
            </a:r>
            <a:r>
              <a:rPr lang="ru-RU" altLang="ru-RU" sz="900" i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софинансирования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проекта</a:t>
            </a: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endParaRPr lang="ru-RU" altLang="ru-RU" sz="9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 указание перечня затрат, планируемых за счет дополнительных собственных средств и внебюджетных источников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872" y="2431163"/>
            <a:ext cx="149784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ОЦЕНКА РИСКОВ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2014" y="2649010"/>
            <a:ext cx="8715455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Указываются основные риски реализации проекта, пути их нивелирования и минимизации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915" y="3069964"/>
            <a:ext cx="54588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ПЛАНОВЫЕ ПОКАЗАТЕЛИ ДЕЯТЕЛЬНОСТИ ПРОЕКТА СЕЛЬСКОГО ТУРИЗМА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62938" y="3261137"/>
            <a:ext cx="8715455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Указываются показатели деятельности в рамках ПРОЕКТА!! </a:t>
            </a: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Базовые значения – за </a:t>
            </a:r>
            <a:r>
              <a:rPr lang="ru-RU" altLang="ru-RU" sz="9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 и за </a:t>
            </a:r>
            <a:r>
              <a:rPr lang="ru-RU" altLang="ru-RU" sz="9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Плановые значения для проектов </a:t>
            </a:r>
            <a:r>
              <a:rPr lang="ru-RU" altLang="ru-RU" sz="9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 – до </a:t>
            </a:r>
            <a:r>
              <a:rPr lang="ru-RU" altLang="ru-RU" sz="9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2027 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производства и выручка от реализации продукции, товаров, работ, услуг по с/х и по туризму указываются раздельно</a:t>
            </a:r>
          </a:p>
          <a:p>
            <a:pPr indent="35719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Рентабельность рассчитывается как отношение прибыли к себестоимости, </a:t>
            </a:r>
            <a:r>
              <a:rPr lang="ru-RU" altLang="ru-RU" sz="9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рассчитывается </a:t>
            </a:r>
            <a:r>
              <a:rPr lang="ru-RU" altLang="ru-RU" sz="9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с/х и по туризму указываются раздельно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62938" y="4063819"/>
            <a:ext cx="8715455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5719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60006" algn="l"/>
              </a:tabLst>
            </a:pPr>
            <a:r>
              <a:rPr lang="ru-RU" altLang="ru-RU" sz="9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!!! В случае необходимости все плановые показатели проекта должны быть обоснованы, подкреплены необходимыми расчетами и разъяснением их положительной/отрицательной динамики</a:t>
            </a:r>
          </a:p>
        </p:txBody>
      </p:sp>
    </p:spTree>
    <p:extLst>
      <p:ext uri="{BB962C8B-B14F-4D97-AF65-F5344CB8AC3E}">
        <p14:creationId xmlns:p14="http://schemas.microsoft.com/office/powerpoint/2010/main" val="24017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62877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Агротуризм»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ctr"/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№1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4" y="784627"/>
            <a:ext cx="2871324" cy="4033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35" y="786787"/>
            <a:ext cx="2829700" cy="4018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337" y="783428"/>
            <a:ext cx="2851991" cy="40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69521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«Агротуризм»</a:t>
                      </a:r>
                    </a:p>
                    <a:p>
                      <a:pPr algn="ctr" rtl="0" fontAlgn="ctr"/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9A66-5AF6-43F6-B6B7-336724156AF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3021"/>
            <a:ext cx="2880320" cy="4065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766821"/>
            <a:ext cx="2880320" cy="4065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9" y="763021"/>
            <a:ext cx="2880320" cy="4065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8" y="763020"/>
            <a:ext cx="2785994" cy="4065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763019"/>
            <a:ext cx="2880320" cy="4065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70309"/>
            <a:ext cx="2880321" cy="40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10618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«Агротуризм»</a:t>
                      </a:r>
                    </a:p>
                    <a:p>
                      <a:pPr algn="ctr" rtl="0" fontAlgn="ctr"/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9A66-5AF6-43F6-B6B7-336724156AF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9" y="761693"/>
            <a:ext cx="2850751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22" y="761693"/>
            <a:ext cx="2850751" cy="4032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56" y="766419"/>
            <a:ext cx="28567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80282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«Агротуризм»</a:t>
                      </a:r>
                    </a:p>
                    <a:p>
                      <a:pPr algn="ctr" rtl="0" fontAlgn="ctr"/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№2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9A66-5AF6-43F6-B6B7-336724156AF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4" y="782142"/>
            <a:ext cx="2857060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14" y="782142"/>
            <a:ext cx="2857060" cy="4032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35" y="771550"/>
            <a:ext cx="285143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07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«Агротуризм»</a:t>
                      </a:r>
                    </a:p>
                    <a:p>
                      <a:pPr algn="ctr" rtl="0" fontAlgn="ctr"/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№3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 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9A66-5AF6-43F6-B6B7-336724156AF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46920"/>
            <a:ext cx="2880320" cy="4065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149" y="746920"/>
            <a:ext cx="2871703" cy="4053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015" y="746920"/>
            <a:ext cx="2880320" cy="40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51576"/>
              </p:ext>
            </p:extLst>
          </p:nvPr>
        </p:nvGraphicFramePr>
        <p:xfrm>
          <a:off x="107504" y="13798"/>
          <a:ext cx="8928994" cy="489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1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Формы документов для участия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конкурсе «Агротуризм»</a:t>
                      </a:r>
                    </a:p>
                    <a:p>
                      <a:pPr algn="ctr" rtl="0" fontAlgn="ctr"/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приложение 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№4 </a:t>
                      </a:r>
                      <a:r>
                        <a:rPr lang="ru-RU" sz="12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приказу 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Минсельхоза России</a:t>
                      </a:r>
                      <a:r>
                        <a:rPr lang="ru-RU" sz="12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 10.02.2022 №68)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rgbClr val="FAC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3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9600" y="4869656"/>
            <a:ext cx="514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E9A66-5AF6-43F6-B6B7-336724156AF7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1550"/>
            <a:ext cx="2880320" cy="4065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771547"/>
            <a:ext cx="2880320" cy="4065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486" y="771548"/>
            <a:ext cx="2880320" cy="40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02686"/>
              </p:ext>
            </p:extLst>
          </p:nvPr>
        </p:nvGraphicFramePr>
        <p:xfrm>
          <a:off x="107504" y="13800"/>
          <a:ext cx="8928994" cy="4527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0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ПЕРЕЧЕНЬ СЕЛЬСКИХ ТЕРРИТОРИЙ И СЕЛЬСКИХ АГЛОМЕРАЦИЙ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РЕСПУБЛИКИ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САХА (ЯКУТИЯ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31" marR="5431" marT="543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72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Сельские территории*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сельские поселения или сельские поселения и межселенные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территории, объединенные общей территорией в границах муниципального района, сельские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населенные пункты, входящие в состав городских поселений, муниципальных округов,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городских округов (за исключением городского округа «город Якутск»), рабочие поселки,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наделенные статусом городских поселений, рабочие поселки, входящие в состав городских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поселений, муниципальных округов, городских округов (за исключением городского округа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«город Якутск»);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Сельские агломерации*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сельские территории, а также поселки городского типа и малые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города с численностью населения, постоянно проживающего на их территории, не</a:t>
                      </a:r>
                      <a:r>
                        <a:rPr lang="ru-RU" sz="1000" b="0" i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превышающей </a:t>
                      </a: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тыс. человек.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rgbClr val="F9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1" y="4862367"/>
            <a:ext cx="379107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28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279650" y="52219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515966"/>
            <a:ext cx="900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 «Об утверждении перечня сельских территорий и сельских агломерации в Республике Саха (Якутия), предусмотренных Порядком предоставления грантов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крестьянским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(фермерским) хозяйствам и определении центра компетенции в сфере сельскохозяйственной кооперации и поддержки фермеров в Республике Саха (Якутия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45058"/>
              </p:ext>
            </p:extLst>
          </p:nvPr>
        </p:nvGraphicFramePr>
        <p:xfrm>
          <a:off x="4644009" y="1395576"/>
          <a:ext cx="4248471" cy="30447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46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900">
                  <a:extLst>
                    <a:ext uri="{9D8B030D-6E8A-4147-A177-3AD203B41FA5}">
                      <a16:colId xmlns:a16="http://schemas.microsoft.com/office/drawing/2014/main" xmlns="" val="381230191"/>
                    </a:ext>
                  </a:extLst>
                </a:gridCol>
                <a:gridCol w="1279709">
                  <a:extLst>
                    <a:ext uri="{9D8B030D-6E8A-4147-A177-3AD203B41FA5}">
                      <a16:colId xmlns:a16="http://schemas.microsoft.com/office/drawing/2014/main" xmlns="" val="3953705784"/>
                    </a:ext>
                  </a:extLst>
                </a:gridCol>
              </a:tblGrid>
              <a:tr h="38408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улуса (района)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сельских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территорий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сельских агломераций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988713778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Нерюнгринский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0675268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Нижнеколымский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9997164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Нюрбинский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97600980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Оймяконский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49012709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Олекминский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0758476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Оленекский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66319023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Среднеколымский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5558101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Сунтарский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429995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Таттинский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4721011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Томпонский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47039104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Усть-Алданский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798866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Усть-Майский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4580916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Усть-Янский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03105606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Хангаласский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1606393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Чурапчинский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37819277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Эвено-Бытантайский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33475472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Жатай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09483153"/>
                  </a:ext>
                </a:extLst>
              </a:tr>
              <a:tr h="14781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900" b="1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РС(Я)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69756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80420"/>
              </p:ext>
            </p:extLst>
          </p:nvPr>
        </p:nvGraphicFramePr>
        <p:xfrm>
          <a:off x="251521" y="1395576"/>
          <a:ext cx="4248471" cy="3043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7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506">
                  <a:extLst>
                    <a:ext uri="{9D8B030D-6E8A-4147-A177-3AD203B41FA5}">
                      <a16:colId xmlns:a16="http://schemas.microsoft.com/office/drawing/2014/main" xmlns="" val="4225956011"/>
                    </a:ext>
                  </a:extLst>
                </a:gridCol>
                <a:gridCol w="1313460">
                  <a:extLst>
                    <a:ext uri="{9D8B030D-6E8A-4147-A177-3AD203B41FA5}">
                      <a16:colId xmlns:a16="http://schemas.microsoft.com/office/drawing/2014/main" xmlns="" val="3953705784"/>
                    </a:ext>
                  </a:extLst>
                </a:gridCol>
              </a:tblGrid>
              <a:tr h="40331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улуса (района)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сельских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территорий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сельских агломераций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988713778"/>
                  </a:ext>
                </a:extLst>
              </a:tr>
              <a:tr h="12799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Абыйский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622719"/>
                  </a:ext>
                </a:extLst>
              </a:tr>
              <a:tr h="133727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Алданский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51054274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Аллаиховский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628196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Амгинский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82805193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Анабарский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14396214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Булунский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6607320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Верхневилюйский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724510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Верхнеколымский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11788219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Верхоянский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0789329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Вилюйский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5086239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Горный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79640702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Жиганский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25245881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Кобяйский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1748986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15504941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Мегино-Кангаласский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6692300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Мирнинский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67854568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Момский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2311119"/>
                  </a:ext>
                </a:extLst>
              </a:tr>
              <a:tr h="133712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Намский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Black" panose="020B0A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4010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079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8640452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C11A26-12F6-4022-B95A-4DC14E532ADE}" type="slidenum">
              <a:rPr lang="ru-RU" sz="1400" smtClean="0">
                <a:solidFill>
                  <a:schemeClr val="tx1"/>
                </a:solidFill>
                <a:cs typeface="Arial" panose="020B0604020202020204" pitchFamily="34" charset="0"/>
              </a:rPr>
              <a:pPr algn="r"/>
              <a:t>29</a:t>
            </a:fld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53" y="1707654"/>
            <a:ext cx="5112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МСХ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http://publication.pravo.gov.ru/Document/View/0001202204290024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по ведению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реестра субъектов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в сельском хозяйстве: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8-914-298-91-99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apksakha.ru/articles/gos/reestr</a:t>
            </a:r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</a:t>
            </a:r>
            <a:b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РС(Я) «Центр ресурсного обеспечения агропромышленного комплекса РС(Я)» -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apksakha.ru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«горячей линии» -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8-800-100-25-26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(консультации, разработки БП и подготовка документов)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-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(4112) 42-40-60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9542"/>
            <a:ext cx="3456384" cy="33843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56" y="183844"/>
            <a:ext cx="1495238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4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24207"/>
              </p:ext>
            </p:extLst>
          </p:nvPr>
        </p:nvGraphicFramePr>
        <p:xfrm>
          <a:off x="457200" y="1847498"/>
          <a:ext cx="8229600" cy="2919766"/>
        </p:xfrm>
        <a:graphic>
          <a:graphicData uri="http://schemas.openxmlformats.org/drawingml/2006/table">
            <a:tbl>
              <a:tblPr firstRow="1" bandRow="1">
                <a:solidFill>
                  <a:schemeClr val="tx2">
                    <a:lumMod val="60000"/>
                    <a:lumOff val="40000"/>
                  </a:schemeClr>
                </a:solidFill>
                <a:tableStyleId>{B301B821-A1FF-4177-AEE7-76D212191A09}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3008906837"/>
                    </a:ext>
                  </a:extLst>
                </a:gridCol>
              </a:tblGrid>
              <a:tr h="414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Критериями отбора заявителей, имеющих право на получение гранта «Агротуризм»,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отбираемых исходя из указанных критериев являются: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647901"/>
                  </a:ext>
                </a:extLst>
              </a:tr>
              <a:tr h="1020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заявитель, являющийся юридическим лицом, не является государственным (муниципальным) учреждением, а также не является иностранным юридическим лицом либо российским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или территория, включенные в утвержденный Министерством финансов Российской Федерации 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перечень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 &lt;2&gt;, в совокупности превышает 50 процентов;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817328670"/>
                  </a:ext>
                </a:extLst>
              </a:tr>
              <a:tr h="298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заявитель, являющийся индивидуальным предпринимателем, должен являться гражданином Российской Федерации;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2280580"/>
                  </a:ext>
                </a:extLst>
              </a:tr>
              <a:tr h="554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с заявителем ранее не расторгались соглашения о предоставлении субсидий (грантов) в рамках Государственной 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программы</a:t>
                      </a:r>
                      <a:r>
                        <a:rPr lang="ru-RU" sz="105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(или) иных государственных программ Российской Федерации, направленных на развитие сельского хозяйства Российской Федерации;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3817143"/>
                  </a:ext>
                </a:extLst>
              </a:tr>
              <a:tr h="554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у заявителя имеется земельный участок (земельные участки) в собственности и (или) в пользовании на срок не менее 5 лет, на котором (которых) запланирована реализация проекта развития сельского туризма и вид разрешенного использования которого (которых) соответствует плану реализации проекта развития сельского туризма;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464279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267494"/>
            <a:ext cx="8229600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Категориями получателей грантов «Агротуризм», являются сельскохозяйственные товаропроизводители (за исключением личных подсобных хозяйств), относящиеся к категории «малое предприятие» или «</a:t>
            </a:r>
            <a:r>
              <a:rPr lang="ru-RU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микропредприятие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соответствии с Федеральным законом от 24.07.2007 № 209-ФЗ «О развитии малого и среднего предпринимательства в Российской Федерации», зарегистрированный и осуществляющий деятельность на сельской территории или на территории сельской агломерации Республики Саха (Якутия), обязующийся осуществлять деятельность в течение не менее 5 лет на сельской территории или на территории сельской агломерации Республики Саха (Якутия) со дня получения гранта «Агротуризм» и достигнуть показателей деятельности, предусмотренных проектом развития сельского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24412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0644"/>
              </p:ext>
            </p:extLst>
          </p:nvPr>
        </p:nvGraphicFramePr>
        <p:xfrm>
          <a:off x="539552" y="267493"/>
          <a:ext cx="7992888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xmlns="" val="166785085"/>
                    </a:ext>
                  </a:extLst>
                </a:gridCol>
              </a:tblGrid>
              <a:tr h="10682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участникам отбора, которым должны соответствовать Заявители на 1-е число месяца, предшествующего месяцу, в котором планируется проведение отбора, или иную дату, определенную правовым актом: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173149"/>
                  </a:ext>
                </a:extLst>
              </a:tr>
              <a:tr h="9552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у заявителя должна отсутствовать 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 (в случае, если такое требование предусмотрено правовым актом);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1407467"/>
                  </a:ext>
                </a:extLst>
              </a:tr>
              <a:tr h="955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у участника должна отсутствовать просроченная задолженность по возврату в государственный бюджет Республики Саха (Якутия) субсидий, бюджетных инвестиций, предоставленных в том числе в соответствии с иными правовыми актами, а также иная просроченная (неурегулированная) задолженность по денежным обязательствам перед Республикой Саха (Якутия);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5139214"/>
                  </a:ext>
                </a:extLst>
              </a:tr>
              <a:tr h="1485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заявители – юридические лица не должны находиться в процессе реорганизации (за исключением реорганизации в форме присоединения к юридическому лицу, являющемуся заявителем, другого юридического лица), ликвидации, в отношении них не введена процедура банкротства, деятельность заявителя не приостановлена в порядке, предусмотренном законодательством Российской Федерации, а заявители - индивидуальные предприниматели не должны прекратить деятельность в качестве индивидуального предпринимателя (в случае, если такие требования предусмотрены правовым актом);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12523187"/>
                  </a:ext>
                </a:extLst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6230793" y="4656665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</p:spTree>
    <p:extLst>
      <p:ext uri="{BB962C8B-B14F-4D97-AF65-F5344CB8AC3E}">
        <p14:creationId xmlns:p14="http://schemas.microsoft.com/office/powerpoint/2010/main" val="41276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A71A5-09B9-444B-8DA7-1C2FFDA06D3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80738"/>
              </p:ext>
            </p:extLst>
          </p:nvPr>
        </p:nvGraphicFramePr>
        <p:xfrm>
          <a:off x="395536" y="302769"/>
          <a:ext cx="8208912" cy="449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166785085"/>
                    </a:ext>
                  </a:extLst>
                </a:gridCol>
              </a:tblGrid>
              <a:tr h="786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к участникам отбора, которым должны соответствовать Заявители на 1-е число месяца, предшествующего месяцу, в котором планируется проведение отбора, или иную дату, определенную правовым актом: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0173149"/>
                  </a:ext>
                </a:extLst>
              </a:tr>
              <a:tr h="898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в реестре дисквалифицированных лиц отсутствуют сведения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заявителя, являющегося юридическим лицом, об индивидуальном предпринимателе и о физическом лице - производителе товаров, работ, услуг, являющихся заявителями (в случае, если такие требования предусмотрены правовым актом);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93046061"/>
                  </a:ext>
                </a:extLst>
              </a:tr>
              <a:tr h="2077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заявители не должны являться иностранными юридическими лицами, в том числе местом регистрации которых является государство или территория, включенные в утверждаемый Министерством финансов Российской Федерации перечень государств и территорий, используемых для промежуточного (офшорного) владения активами в Российской Федерации (далее - офшорные компании), а также российскими юридическими лицами, в уставном (складочном) капитале которых доля прямого или косвенного (через третьих лиц) участия офшорных компаний в совокупности превышает 25 процентов (если иное не предусмотрено законодательством Российской Федерации). При расчете доли участия офшорных компаний в капитале российских юридических лиц не учитывается прямое и (или) косвенное участие офшорных компаний в капитале публичных акционерных обществ (в том числе со статусом международной компании), акции которых обращаются на организованных торгах в Российской Федерации, а также косвенное участие таких офшорных компаний в капитале других российских юридических лиц, реализованное через участие в капитале указанных публичных акционерных обществ;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85175512"/>
                  </a:ext>
                </a:extLst>
              </a:tr>
              <a:tr h="701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е) заявители не должны получать средства из государственного бюджета Республики Саха (Якутия), из которого планируется предоставление субсидии в соответствии с настоящим Порядком, на основании иных нормативных правовых актов  Республики Саха (Якутия) на цели, установленные настоящим Порядком;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029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87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579295" cy="64807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финансирования гранта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Агротуризм»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Минсельхоза России от 10.02.2022 г. №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ru-RU" sz="10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(ред. Приказ МСХ РФ № 382 от 14.04.2023)</a:t>
            </a:r>
            <a:r>
              <a:rPr lang="ru-RU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8040" y="4861374"/>
            <a:ext cx="385960" cy="27384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7873" y="699542"/>
            <a:ext cx="792088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F000098-C9C4-4A5E-B43C-4FF9174AD8D4}"/>
              </a:ext>
            </a:extLst>
          </p:cNvPr>
          <p:cNvSpPr/>
          <p:nvPr/>
        </p:nvSpPr>
        <p:spPr>
          <a:xfrm>
            <a:off x="179512" y="843558"/>
            <a:ext cx="8573501" cy="92227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стоимости проекта согласно плану расходов –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расходование должно быть осуществлено в течение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с даты поступления средств на счет получателя гранта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6571" y="1907376"/>
            <a:ext cx="6989327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000 000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– если объем собственных средств = 10%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571" y="2336951"/>
            <a:ext cx="6994353" cy="269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5 000 000 рублей – если объем собственных средств = 15%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599" y="2764668"/>
            <a:ext cx="6994354" cy="25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8 000 000 рублей – если объем собственных средств = 20%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329" y="3160431"/>
            <a:ext cx="6989566" cy="289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10 000 000 рублей – если объем собственных средств = 25%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613461"/>
            <a:ext cx="8578528" cy="1247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грантополучателя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деятельность не менее 5 лет с даты получения гранта;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значений показателей, предусмотренных проектом;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прирост производства с/х продукции и привлечение людей на сельские территории;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поголовья сельскохозяйственных животных;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количество туристов(посещаемость).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58605"/>
              </p:ext>
            </p:extLst>
          </p:nvPr>
        </p:nvGraphicFramePr>
        <p:xfrm>
          <a:off x="107504" y="679801"/>
          <a:ext cx="8712968" cy="42040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4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1424243"/>
                  </a:ext>
                </a:extLst>
              </a:tr>
              <a:tr h="186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(заявку), 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подписанную заявителем, составленную по форме согласно приложению № 1 к настоящему Порядку;</a:t>
                      </a:r>
                      <a:endParaRPr lang="ru-RU" sz="105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развития сельского туризма по форме, приведенной в приложении № 2 к Порядку проведения конкурсного отбора проектов развития сельского туризма, утвержденного приказом Министерства сельского хозяйства Российской Федерации от 10.02.2022 № 68, по каждому проекту развития сельского туризма; </a:t>
                      </a:r>
                      <a:endParaRPr lang="ru-RU" sz="1050" b="0" i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Документ, подтверждающий наличие собственных средств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заявителя в размере, установленном пунктом 3.5. Порядка (письмо кредитной организации и (или) выписку (справку) по банковскому счету заявителя, заверенную кредитной организацией), по каждому проекту развития сельского туризма. В случае обеспечения 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софинансирования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проекта развития сельского туризма заемными средствами прилагается копия договора о предоставлении кредита (займа) на реализацию проекта развития сельского туризма, заверенная кредитной организацией (организацией, предоставившей 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займ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 Данные документы должны быть выданы кредитной организацией не ранее чем за 20 календарных дней до даты подачи документов в Министерство;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Arial" pitchFamily="34" charset="0"/>
                          <a:cs typeface="Arial" pitchFamily="34" charset="0"/>
                        </a:rPr>
                        <a:t>Копии документов, подтверждающих право собственности</a:t>
                      </a:r>
                      <a:r>
                        <a:rPr lang="ru-RU" sz="1050" b="0" i="0" dirty="0" smtClean="0">
                          <a:latin typeface="Arial" pitchFamily="34" charset="0"/>
                          <a:cs typeface="Arial" pitchFamily="34" charset="0"/>
                        </a:rPr>
                        <a:t> и (или) иное право пользования заявителя на срок </a:t>
                      </a:r>
                      <a:r>
                        <a:rPr lang="ru-RU" sz="1050" b="1" i="0" dirty="0" smtClean="0">
                          <a:latin typeface="Arial" pitchFamily="34" charset="0"/>
                          <a:cs typeface="Arial" pitchFamily="34" charset="0"/>
                        </a:rPr>
                        <a:t>не менее 5 лет</a:t>
                      </a:r>
                      <a:r>
                        <a:rPr lang="ru-RU" sz="1050" b="0" i="0" dirty="0" smtClean="0">
                          <a:latin typeface="Arial" pitchFamily="34" charset="0"/>
                          <a:cs typeface="Arial" pitchFamily="34" charset="0"/>
                        </a:rPr>
                        <a:t> на земельный участок (земельные участки), на котором (которых) запланирована реализация проекта развития сельского туризма, по каждому проекту развития сельского туризма;</a:t>
                      </a:r>
                      <a:endParaRPr lang="ru-RU" sz="105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514542"/>
                  </a:ext>
                </a:extLst>
              </a:tr>
              <a:tr h="280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Копию выписки из Единого государственного реестра недвижимости</a:t>
                      </a: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об основных характеристиках и зарегистрированных правах на земельный участок (земельные участки), на котором (которых) запланирована реализация проекта развития сельского туризма, по каждому проекту развития сельского туризма;</a:t>
                      </a:r>
                      <a:endParaRPr lang="ru-RU" sz="1050" b="0" i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0610017"/>
                  </a:ext>
                </a:extLst>
              </a:tr>
              <a:tr h="209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Согласие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заявителя на осуществление уполномоченным органом Министерства и органом государственного финансового контроля проверок соблюдения целей, условий и порядка предоставления гранта "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Агротуризм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 в случае предоставления заявителю гранта "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Агротуризм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", составленное в свободной форме, по каждому проекту развития сельского туризма;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2306997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Выписку из ЕГРЮЛ или выписку из ЕГРИП </a:t>
                      </a:r>
                      <a:r>
                        <a:rPr lang="ru-RU" sz="105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полученную не позднее чем за 20 календарных дней до даты подачи заявителем документов в Министерство для участия в отборе, подтверждающую наличие основного вида деятельности, соответствующего кодам классов 01, 03 и (или) группе 11.02 ОКВЭД. В случае если заявителем является сельскохозяйственный потребительский кооператив (кроме сельскохозяйственного потребительского кредитного кооператива), допускается наличие основного вида деятельности, соответствующего кодам класса 10.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5118391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3605" y="4883888"/>
            <a:ext cx="374899" cy="268200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62E63D-5112-4497-AB68-6520FB056098}"/>
              </a:ext>
            </a:extLst>
          </p:cNvPr>
          <p:cNvSpPr txBox="1"/>
          <p:nvPr/>
        </p:nvSpPr>
        <p:spPr>
          <a:xfrm>
            <a:off x="0" y="588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ru-RU" sz="16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 для участия в конкурсном отборе по гранту «</a:t>
            </a:r>
            <a:r>
              <a:rPr lang="ru-RU" sz="1600" b="1" i="0" u="none" strike="noStrike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Агротуризм»</a:t>
            </a:r>
            <a:endParaRPr lang="ru-RU" sz="1600" b="1" i="0" u="none" strike="noStrike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ru-RU" sz="120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0" u="none" strike="noStrike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пункт 2.9 </a:t>
            </a:r>
            <a:r>
              <a:rPr lang="ru-RU" sz="120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Порядка, </a:t>
            </a:r>
            <a:r>
              <a:rPr lang="ru-RU" sz="1200" i="0" u="none" strike="noStrike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утвержденным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Минсельхоза России</a:t>
            </a:r>
            <a:r>
              <a:rPr lang="ru-RU" sz="1200" i="0" u="none" strike="noStrike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10.02.2022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№68 </a:t>
            </a:r>
          </a:p>
          <a:p>
            <a:pPr algn="ctr" font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Приказ МСХ РФ № 382 от 14.04.2023)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400" i="0" u="none" strike="noStrike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378206" y="4808484"/>
            <a:ext cx="2301647" cy="244400"/>
          </a:xfrm>
          <a:prstGeom prst="rightArrow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Продолжение </a:t>
            </a:r>
            <a:r>
              <a:rPr kumimoji="0" lang="ru-RU" sz="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следующей странице</a:t>
            </a:r>
          </a:p>
        </p:txBody>
      </p:sp>
    </p:spTree>
    <p:extLst>
      <p:ext uri="{BB962C8B-B14F-4D97-AF65-F5344CB8AC3E}">
        <p14:creationId xmlns:p14="http://schemas.microsoft.com/office/powerpoint/2010/main" val="37566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62647"/>
              </p:ext>
            </p:extLst>
          </p:nvPr>
        </p:nvGraphicFramePr>
        <p:xfrm>
          <a:off x="107504" y="195484"/>
          <a:ext cx="8712968" cy="43204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4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4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91424243"/>
                  </a:ext>
                </a:extLst>
              </a:tr>
              <a:tr h="7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Справку налогового органа, 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подтверждающую отсутствие у заявителя по состоянию на 1-е число месяца, предшествующего дате подачи документов в уполномоченный орган для участия в отборе, неисполненной обязанности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 в сумме, превышающей 10 тыс. руб.;</a:t>
                      </a:r>
                      <a:endParaRPr lang="ru-RU" sz="105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справку о соответствии заявителя требованиям настоящего порядка</a:t>
                      </a: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(далее - справка) по форме, приведенной в приложении N 3 к Порядку проведения конкурсного отбора проектов развития сельского туризма, утвержденного приказом Министерства сельского хозяйства Российской Федерации от 10.02.2022 № 68;</a:t>
                      </a:r>
                      <a:endParaRPr lang="ru-RU" sz="1050" b="0" i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Выписку из Единого реестра субъектов малого и среднего предпринимательства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полученную на 1-е число месяца, предшествующего месяцу подачи документов в уполномоченный орган для участия в отборе, подтверждающую соответствие заявителя категории "малое предприятие" или "</a:t>
                      </a:r>
                      <a:r>
                        <a:rPr lang="ru-RU" sz="10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микропредприятие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 в соответствии с Федеральным законом от 24 июля 2007 г. N 209-ФЗ "О развитии малого и среднего предпринимательства в Российской Федерации" (Собрание законодательства Российской Федерации, 2007, N 31, ст. 4006; 2021, N 27, ст. 5187);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4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dirty="0" smtClean="0">
                          <a:latin typeface="Arial" pitchFamily="34" charset="0"/>
                          <a:cs typeface="Arial" pitchFamily="34" charset="0"/>
                        </a:rPr>
                        <a:t>Копию утвержденной проектной документации и копии иных утвержденных документов</a:t>
                      </a:r>
                      <a:r>
                        <a:rPr lang="ru-RU" sz="1050" b="0" i="0" dirty="0" smtClean="0">
                          <a:latin typeface="Arial" pitchFamily="34" charset="0"/>
                          <a:cs typeface="Arial" pitchFamily="34" charset="0"/>
                        </a:rPr>
                        <a:t>, подготавливаемых в соответствии со статьей 48 Градостроительного кодекса Российской Федерации (Собрание законодательства Российской Федерации, 2005, N 1, ст. 16; 2021, N 50, ст. 8415), в отношении каждого объекта капитального строительства, предлагаемого к строительству, реконструкции или капитальному ремонту в рамках реализации мероприятий проекта (при наличии);</a:t>
                      </a:r>
                      <a:endParaRPr lang="ru-RU" sz="105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7514542"/>
                  </a:ext>
                </a:extLst>
              </a:tr>
              <a:tr h="902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Копию заключения</a:t>
                      </a:r>
                      <a:r>
                        <a:rPr lang="ru-RU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проводимой в соответствии с постановлением Правительства Российской Федерации от 5 марта 2007 г. N 145 "О порядке организации и проведения государственной экспертизы проектной документации и результатов инженерных изысканий" (Собрание законодательства Российской Федерации, 2007, N 11, ст. 1336; Официальный интернет-портал правовой информации (www.pravo.gov.ru), 2021, 31 декабря, N 0001202112310121) государственной экспертизы проектной документации и результатов инженерных изысканий (при наличии);</a:t>
                      </a:r>
                      <a:endParaRPr lang="ru-RU" sz="1050" b="0" i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0610017"/>
                  </a:ext>
                </a:extLst>
              </a:tr>
              <a:tr h="305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Презентацию проекта </a:t>
                      </a:r>
                      <a:r>
                        <a:rPr lang="ru-RU" sz="105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произвольной форме (при наличии)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2306997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3605" y="4808484"/>
            <a:ext cx="410395" cy="343604"/>
          </a:xfrm>
        </p:spPr>
        <p:txBody>
          <a:bodyPr/>
          <a:lstStyle/>
          <a:p>
            <a:fld id="{2BBE9A66-5AF6-43F6-B6B7-336724156AF7}" type="slidenum">
              <a:rPr lang="ru-RU" sz="1400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587974"/>
            <a:ext cx="7992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достоверность представляемых документов несут заявители.</a:t>
            </a:r>
          </a:p>
          <a:p>
            <a:r>
              <a:rPr lang="ru-RU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Копии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представляемых документов заверяются подписью и печатью (при наличии) заявителя. </a:t>
            </a:r>
          </a:p>
        </p:txBody>
      </p:sp>
    </p:spTree>
    <p:extLst>
      <p:ext uri="{BB962C8B-B14F-4D97-AF65-F5344CB8AC3E}">
        <p14:creationId xmlns:p14="http://schemas.microsoft.com/office/powerpoint/2010/main" val="1233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36004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подачи заявительной документации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492B-2FB1-4516-81E6-16CBD72A47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81540"/>
              </p:ext>
            </p:extLst>
          </p:nvPr>
        </p:nvGraphicFramePr>
        <p:xfrm>
          <a:off x="457200" y="539750"/>
          <a:ext cx="8363272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xmlns="" val="313656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Заявки подаются заявителями в уполномоченный орган субъекта Российской Федерации</a:t>
                      </a:r>
                    </a:p>
                    <a:p>
                      <a:r>
                        <a:rPr lang="ru-RU" sz="1400" dirty="0" smtClean="0"/>
                        <a:t>После объявления Министерством сельского</a:t>
                      </a:r>
                      <a:r>
                        <a:rPr lang="ru-RU" sz="1400" baseline="0" dirty="0" smtClean="0"/>
                        <a:t> хозяйства РФ начала отбора проектов – уполномоченный орган субъекта РФ направляет заявочную документацию в Минсельхоз России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8768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41962"/>
              </p:ext>
            </p:extLst>
          </p:nvPr>
        </p:nvGraphicFramePr>
        <p:xfrm>
          <a:off x="457200" y="1484630"/>
          <a:ext cx="8363272" cy="1728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xmlns="" val="195003852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xmlns="" val="3103295362"/>
                    </a:ext>
                  </a:extLst>
                </a:gridCol>
              </a:tblGrid>
              <a:tr h="569926">
                <a:tc gridSpan="2"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400" dirty="0" smtClean="0"/>
                        <a:t>Одним из 2-х вариантов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556297"/>
                  </a:ext>
                </a:extLst>
              </a:tr>
              <a:tr h="10932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электронном виде с удостоверением ее ЭЦП по МЭДО – до 0:00 часов по московскому времени установленной даты окончания приема документов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бумажном носителе за подписью руководителя и скрепленные печатью уполномоченного органа – с датой регистрации входящих документов</a:t>
                      </a:r>
                      <a:r>
                        <a:rPr lang="ru-RU" sz="1400" baseline="0" dirty="0" smtClean="0"/>
                        <a:t> Минсельхозом России, соответствующей установленной дате окончания приема документов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82619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" y="3454597"/>
            <a:ext cx="629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Текст должен быть читаемым</a:t>
            </a:r>
          </a:p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Подчистки и исправления не допускаются </a:t>
            </a:r>
          </a:p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максимальных подписей не допускается.</a:t>
            </a:r>
          </a:p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листы заявочной документации на бумажных носителях должны быть прошиты и пронумерованы.</a:t>
            </a:r>
          </a:p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и более </a:t>
            </a:r>
            <a:r>
              <a:rPr lang="ru-RU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томов нумерация листов должна быть единой (сквозной) для всех томов.</a:t>
            </a:r>
          </a:p>
          <a:p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отдельный том заявочной документации в бумажном виде должен быть подписан заявителем на обратной стороне последнего листа и скреплен печатью (при наличии)</a:t>
            </a:r>
          </a:p>
        </p:txBody>
      </p:sp>
    </p:spTree>
    <p:extLst>
      <p:ext uri="{BB962C8B-B14F-4D97-AF65-F5344CB8AC3E}">
        <p14:creationId xmlns:p14="http://schemas.microsoft.com/office/powerpoint/2010/main" val="279199046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18756</TotalTime>
  <Words>5091</Words>
  <Application>Microsoft Office PowerPoint</Application>
  <PresentationFormat>Экран (16:9)</PresentationFormat>
  <Paragraphs>660</Paragraphs>
  <Slides>29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1_Тема Office</vt:lpstr>
      <vt:lpstr>Презентация PowerPoint</vt:lpstr>
      <vt:lpstr>Грант «Агротуризм» государственный проект Министерства сельского хозяйства  Российской Федерации на развитие сельского туризма.</vt:lpstr>
      <vt:lpstr>Презентация PowerPoint</vt:lpstr>
      <vt:lpstr>Презентация PowerPoint</vt:lpstr>
      <vt:lpstr>Презентация PowerPoint</vt:lpstr>
      <vt:lpstr>Схема финансирования гранта «Агротуризм» (приказ Минсельхоза России от 10.02.2022 г. №68 (ред. Приказ МСХ РФ № 382 от 14.04.2023)) </vt:lpstr>
      <vt:lpstr>Презентация PowerPoint</vt:lpstr>
      <vt:lpstr>Презентация PowerPoint</vt:lpstr>
      <vt:lpstr>Порядок подачи заявительной документации</vt:lpstr>
      <vt:lpstr>Критерии оценки заявок на получение гранта «Агротуризм»  (приложение №5 к приказу Минсельхоза России от 10.02.2022 №68 (ред. Приказ МСХ РФ № 382 от 14.04.2023))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сельскохозяйственной техники, оборудования, транспорта, приобретаемых с использованием средств гранта «Агротуризм» (приказ Минсельхоза России от 10.02.2022 №68)</vt:lpstr>
      <vt:lpstr>Презентация PowerPoint</vt:lpstr>
      <vt:lpstr>ПОРЯДОК ЗАПОЛНЕНИЯ ПАСПОРТА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Данилов Марат Юрьевич</dc:creator>
  <cp:lastModifiedBy>user</cp:lastModifiedBy>
  <cp:revision>867</cp:revision>
  <cp:lastPrinted>2021-08-23T00:38:51Z</cp:lastPrinted>
  <dcterms:created xsi:type="dcterms:W3CDTF">2018-11-26T05:46:26Z</dcterms:created>
  <dcterms:modified xsi:type="dcterms:W3CDTF">2023-05-11T01:37:06Z</dcterms:modified>
</cp:coreProperties>
</file>