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15" r:id="rId2"/>
    <p:sldMasterId id="2147483952" r:id="rId3"/>
    <p:sldMasterId id="2147483964" r:id="rId4"/>
    <p:sldMasterId id="2147483976" r:id="rId5"/>
    <p:sldMasterId id="2147483988" r:id="rId6"/>
    <p:sldMasterId id="2147484000" r:id="rId7"/>
    <p:sldMasterId id="2147484024" r:id="rId8"/>
  </p:sldMasterIdLst>
  <p:notesMasterIdLst>
    <p:notesMasterId r:id="rId34"/>
  </p:notesMasterIdLst>
  <p:handoutMasterIdLst>
    <p:handoutMasterId r:id="rId35"/>
  </p:handoutMasterIdLst>
  <p:sldIdLst>
    <p:sldId id="257" r:id="rId9"/>
    <p:sldId id="353" r:id="rId10"/>
    <p:sldId id="355" r:id="rId11"/>
    <p:sldId id="356" r:id="rId12"/>
    <p:sldId id="342" r:id="rId13"/>
    <p:sldId id="346" r:id="rId14"/>
    <p:sldId id="345" r:id="rId15"/>
    <p:sldId id="328" r:id="rId16"/>
    <p:sldId id="358" r:id="rId17"/>
    <p:sldId id="359" r:id="rId18"/>
    <p:sldId id="404" r:id="rId19"/>
    <p:sldId id="408" r:id="rId20"/>
    <p:sldId id="409" r:id="rId21"/>
    <p:sldId id="330" r:id="rId22"/>
    <p:sldId id="401" r:id="rId23"/>
    <p:sldId id="329" r:id="rId24"/>
    <p:sldId id="398" r:id="rId25"/>
    <p:sldId id="327" r:id="rId26"/>
    <p:sldId id="348" r:id="rId27"/>
    <p:sldId id="393" r:id="rId28"/>
    <p:sldId id="399" r:id="rId29"/>
    <p:sldId id="341" r:id="rId30"/>
    <p:sldId id="406" r:id="rId31"/>
    <p:sldId id="407" r:id="rId32"/>
    <p:sldId id="39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66FF"/>
    <a:srgbClr val="99CC00"/>
    <a:srgbClr val="A50021"/>
    <a:srgbClr val="FFFF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4660"/>
  </p:normalViewPr>
  <p:slideViewPr>
    <p:cSldViewPr snapToGrid="0">
      <p:cViewPr varScale="1">
        <p:scale>
          <a:sx n="108" d="100"/>
          <a:sy n="108" d="100"/>
        </p:scale>
        <p:origin x="1632" y="108"/>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14584114485689E-2"/>
          <c:y val="3.4994812776767539E-2"/>
          <c:w val="0.93766724422281966"/>
          <c:h val="0.90478064963992544"/>
        </c:manualLayout>
      </c:layout>
      <c:barChart>
        <c:barDir val="bar"/>
        <c:grouping val="clustered"/>
        <c:varyColors val="0"/>
        <c:ser>
          <c:idx val="0"/>
          <c:order val="0"/>
          <c:tx>
            <c:strRef>
              <c:f>Лист1!$B$1</c:f>
              <c:strCache>
                <c:ptCount val="1"/>
                <c:pt idx="0">
                  <c:v>Ряд 1</c:v>
                </c:pt>
              </c:strCache>
            </c:strRef>
          </c:tx>
          <c:spPr>
            <a:solidFill>
              <a:schemeClr val="accent1"/>
            </a:solidFill>
            <a:ln>
              <a:solidFill>
                <a:srgbClr val="000066"/>
              </a:solidFill>
            </a:ln>
            <a:effectLst/>
          </c:spPr>
          <c:invertIfNegative val="0"/>
          <c:dPt>
            <c:idx val="1"/>
            <c:invertIfNegative val="0"/>
            <c:bubble3D val="0"/>
            <c:spPr>
              <a:solidFill>
                <a:srgbClr val="00B050"/>
              </a:solidFill>
              <a:ln>
                <a:solidFill>
                  <a:srgbClr val="000066"/>
                </a:solidFill>
              </a:ln>
              <a:effectLst/>
            </c:spPr>
            <c:extLst>
              <c:ext xmlns:c16="http://schemas.microsoft.com/office/drawing/2014/chart" uri="{C3380CC4-5D6E-409C-BE32-E72D297353CC}">
                <c16:uniqueId val="{00000001-F9D2-4FAF-8D14-B906E3B19D8D}"/>
              </c:ext>
            </c:extLst>
          </c:dPt>
          <c:dPt>
            <c:idx val="2"/>
            <c:invertIfNegative val="0"/>
            <c:bubble3D val="0"/>
            <c:spPr>
              <a:solidFill>
                <a:schemeClr val="accent1">
                  <a:lumMod val="75000"/>
                </a:schemeClr>
              </a:solidFill>
              <a:ln>
                <a:solidFill>
                  <a:srgbClr val="000066"/>
                </a:solidFill>
              </a:ln>
              <a:effectLst/>
            </c:spPr>
            <c:extLst>
              <c:ext xmlns:c16="http://schemas.microsoft.com/office/drawing/2014/chart" uri="{C3380CC4-5D6E-409C-BE32-E72D297353CC}">
                <c16:uniqueId val="{00000003-F9D2-4FAF-8D14-B906E3B19D8D}"/>
              </c:ext>
            </c:extLst>
          </c:dPt>
          <c:dPt>
            <c:idx val="3"/>
            <c:invertIfNegative val="0"/>
            <c:bubble3D val="0"/>
            <c:spPr>
              <a:solidFill>
                <a:schemeClr val="accent4">
                  <a:lumMod val="60000"/>
                  <a:lumOff val="40000"/>
                </a:schemeClr>
              </a:solidFill>
              <a:ln>
                <a:solidFill>
                  <a:srgbClr val="000066"/>
                </a:solidFill>
              </a:ln>
              <a:effectLst/>
            </c:spPr>
            <c:extLst>
              <c:ext xmlns:c16="http://schemas.microsoft.com/office/drawing/2014/chart" uri="{C3380CC4-5D6E-409C-BE32-E72D297353CC}">
                <c16:uniqueId val="{00000005-F9D2-4FAF-8D14-B906E3B19D8D}"/>
              </c:ext>
            </c:extLst>
          </c:dPt>
          <c:dPt>
            <c:idx val="4"/>
            <c:invertIfNegative val="0"/>
            <c:bubble3D val="0"/>
            <c:spPr>
              <a:solidFill>
                <a:srgbClr val="CC3300"/>
              </a:solidFill>
              <a:ln>
                <a:solidFill>
                  <a:srgbClr val="000066"/>
                </a:solidFill>
              </a:ln>
              <a:effectLst/>
            </c:spPr>
            <c:extLst>
              <c:ext xmlns:c16="http://schemas.microsoft.com/office/drawing/2014/chart" uri="{C3380CC4-5D6E-409C-BE32-E72D297353CC}">
                <c16:uniqueId val="{00000007-F9D2-4FAF-8D14-B906E3B19D8D}"/>
              </c:ext>
            </c:extLst>
          </c:dPt>
          <c:dPt>
            <c:idx val="5"/>
            <c:invertIfNegative val="0"/>
            <c:bubble3D val="0"/>
            <c:spPr>
              <a:solidFill>
                <a:srgbClr val="FF0000"/>
              </a:solidFill>
              <a:ln>
                <a:solidFill>
                  <a:srgbClr val="000066"/>
                </a:solidFill>
              </a:ln>
              <a:effectLst/>
            </c:spPr>
            <c:extLst>
              <c:ext xmlns:c16="http://schemas.microsoft.com/office/drawing/2014/chart" uri="{C3380CC4-5D6E-409C-BE32-E72D297353CC}">
                <c16:uniqueId val="{00000009-F9D2-4FAF-8D14-B906E3B19D8D}"/>
              </c:ext>
            </c:extLst>
          </c:dPt>
          <c:dLbls>
            <c:dLbl>
              <c:idx val="0"/>
              <c:layout>
                <c:manualLayout>
                  <c:x val="-0.17249647121201628"/>
                  <c:y val="-5.7008531695110137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dLblPos val="outEnd"/>
              <c:showLegendKey val="0"/>
              <c:showVal val="1"/>
              <c:showCatName val="1"/>
              <c:showSerName val="0"/>
              <c:showPercent val="0"/>
              <c:showBubbleSize val="0"/>
              <c:extLst>
                <c:ext xmlns:c15="http://schemas.microsoft.com/office/drawing/2012/chart" uri="{CE6537A1-D6FC-4f65-9D91-7224C49458BB}">
                  <c15:layout>
                    <c:manualLayout>
                      <c:w val="0.38015638919605732"/>
                      <c:h val="7.5515482360638306E-2"/>
                    </c:manualLayout>
                  </c15:layout>
                </c:ext>
                <c:ext xmlns:c16="http://schemas.microsoft.com/office/drawing/2014/chart" uri="{C3380CC4-5D6E-409C-BE32-E72D297353CC}">
                  <c16:uniqueId val="{0000000A-F9D2-4FAF-8D14-B906E3B19D8D}"/>
                </c:ext>
              </c:extLst>
            </c:dLbl>
            <c:dLbl>
              <c:idx val="1"/>
              <c:layout>
                <c:manualLayout>
                  <c:x val="-0.5111027253468482"/>
                  <c:y val="-5.2583962436222251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dLblPos val="outEnd"/>
              <c:showLegendKey val="0"/>
              <c:showVal val="1"/>
              <c:showCatName val="1"/>
              <c:showSerName val="0"/>
              <c:showPercent val="0"/>
              <c:showBubbleSize val="0"/>
              <c:extLst>
                <c:ext xmlns:c15="http://schemas.microsoft.com/office/drawing/2012/chart" uri="{CE6537A1-D6FC-4f65-9D91-7224C49458BB}">
                  <c15:layout>
                    <c:manualLayout>
                      <c:w val="0.47676445370062981"/>
                      <c:h val="9.9431883908255622E-2"/>
                    </c:manualLayout>
                  </c15:layout>
                </c:ext>
                <c:ext xmlns:c16="http://schemas.microsoft.com/office/drawing/2014/chart" uri="{C3380CC4-5D6E-409C-BE32-E72D297353CC}">
                  <c16:uniqueId val="{00000001-F9D2-4FAF-8D14-B906E3B19D8D}"/>
                </c:ext>
              </c:extLst>
            </c:dLbl>
            <c:dLbl>
              <c:idx val="2"/>
              <c:layout>
                <c:manualLayout>
                  <c:x val="-0.55357870451087776"/>
                  <c:y val="-6.5305103467719505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dLblPos val="outEnd"/>
              <c:showLegendKey val="0"/>
              <c:showVal val="1"/>
              <c:showCatName val="1"/>
              <c:showSerName val="0"/>
              <c:showPercent val="0"/>
              <c:showBubbleSize val="0"/>
              <c:extLst>
                <c:ext xmlns:c15="http://schemas.microsoft.com/office/drawing/2012/chart" uri="{CE6537A1-D6FC-4f65-9D91-7224C49458BB}">
                  <c15:layout>
                    <c:manualLayout>
                      <c:w val="0.44522198524477008"/>
                      <c:h val="9.0104966159994707E-2"/>
                    </c:manualLayout>
                  </c15:layout>
                </c:ext>
                <c:ext xmlns:c16="http://schemas.microsoft.com/office/drawing/2014/chart" uri="{C3380CC4-5D6E-409C-BE32-E72D297353CC}">
                  <c16:uniqueId val="{00000003-F9D2-4FAF-8D14-B906E3B19D8D}"/>
                </c:ext>
              </c:extLst>
            </c:dLbl>
            <c:dLbl>
              <c:idx val="3"/>
              <c:layout>
                <c:manualLayout>
                  <c:x val="-0.45578470452520786"/>
                  <c:y val="-4.9144274800535244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dLblPos val="outEnd"/>
              <c:showLegendKey val="0"/>
              <c:showVal val="1"/>
              <c:showCatName val="1"/>
              <c:showSerName val="0"/>
              <c:showPercent val="0"/>
              <c:showBubbleSize val="0"/>
              <c:extLst>
                <c:ext xmlns:c15="http://schemas.microsoft.com/office/drawing/2012/chart" uri="{CE6537A1-D6FC-4f65-9D91-7224C49458BB}">
                  <c15:layout>
                    <c:manualLayout>
                      <c:w val="0.52944215295474784"/>
                      <c:h val="7.3826037784374146E-2"/>
                    </c:manualLayout>
                  </c15:layout>
                </c:ext>
                <c:ext xmlns:c16="http://schemas.microsoft.com/office/drawing/2014/chart" uri="{C3380CC4-5D6E-409C-BE32-E72D297353CC}">
                  <c16:uniqueId val="{00000005-F9D2-4FAF-8D14-B906E3B19D8D}"/>
                </c:ext>
              </c:extLst>
            </c:dLbl>
            <c:dLbl>
              <c:idx val="4"/>
              <c:layout>
                <c:manualLayout>
                  <c:x val="-9.285954826737107E-2"/>
                  <c:y val="-5.599634455845505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dLblPos val="outEnd"/>
              <c:showLegendKey val="0"/>
              <c:showVal val="1"/>
              <c:showCatName val="1"/>
              <c:showSerName val="0"/>
              <c:showPercent val="0"/>
              <c:showBubbleSize val="0"/>
              <c:extLst>
                <c:ext xmlns:c15="http://schemas.microsoft.com/office/drawing/2012/chart" uri="{CE6537A1-D6FC-4f65-9D91-7224C49458BB}">
                  <c15:layout>
                    <c:manualLayout>
                      <c:w val="0.40795225209518055"/>
                      <c:h val="7.2098930430932101E-2"/>
                    </c:manualLayout>
                  </c15:layout>
                </c:ext>
                <c:ext xmlns:c16="http://schemas.microsoft.com/office/drawing/2014/chart" uri="{C3380CC4-5D6E-409C-BE32-E72D297353CC}">
                  <c16:uniqueId val="{00000007-F9D2-4FAF-8D14-B906E3B19D8D}"/>
                </c:ext>
              </c:extLst>
            </c:dLbl>
            <c:dLbl>
              <c:idx val="5"/>
              <c:layout>
                <c:manualLayout>
                  <c:x val="-0.15875270779247147"/>
                  <c:y val="-5.5514530030415385E-2"/>
                </c:manualLayout>
              </c:layout>
              <c:dLblPos val="outEnd"/>
              <c:showLegendKey val="0"/>
              <c:showVal val="1"/>
              <c:showCatName val="1"/>
              <c:showSerName val="0"/>
              <c:showPercent val="0"/>
              <c:showBubbleSize val="0"/>
              <c:extLst>
                <c:ext xmlns:c15="http://schemas.microsoft.com/office/drawing/2012/chart" uri="{CE6537A1-D6FC-4f65-9D91-7224C49458BB}">
                  <c15:layout>
                    <c:manualLayout>
                      <c:w val="0.66660417149312512"/>
                      <c:h val="0.10975767231124087"/>
                    </c:manualLayout>
                  </c15:layout>
                </c:ext>
                <c:ext xmlns:c16="http://schemas.microsoft.com/office/drawing/2014/chart" uri="{C3380CC4-5D6E-409C-BE32-E72D297353CC}">
                  <c16:uniqueId val="{00000009-F9D2-4FAF-8D14-B906E3B19D8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dLblPos val="ct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Низкий риск</c:v>
                </c:pt>
                <c:pt idx="1">
                  <c:v>Умеренный риск</c:v>
                </c:pt>
                <c:pt idx="2">
                  <c:v>Средний риск</c:v>
                </c:pt>
                <c:pt idx="3">
                  <c:v>Значительный риск</c:v>
                </c:pt>
                <c:pt idx="4">
                  <c:v>Высокий риск</c:v>
                </c:pt>
                <c:pt idx="5">
                  <c:v>Чрезвычайно высокий риск</c:v>
                </c:pt>
              </c:strCache>
            </c:strRef>
          </c:cat>
          <c:val>
            <c:numRef>
              <c:f>Лист1!$B$2:$B$7</c:f>
              <c:numCache>
                <c:formatCode>General</c:formatCode>
                <c:ptCount val="6"/>
                <c:pt idx="0">
                  <c:v>1245</c:v>
                </c:pt>
                <c:pt idx="1">
                  <c:v>6787</c:v>
                </c:pt>
                <c:pt idx="2">
                  <c:v>6493</c:v>
                </c:pt>
                <c:pt idx="3">
                  <c:v>3963</c:v>
                </c:pt>
                <c:pt idx="4">
                  <c:v>462</c:v>
                </c:pt>
                <c:pt idx="5">
                  <c:v>885</c:v>
                </c:pt>
              </c:numCache>
            </c:numRef>
          </c:val>
          <c:extLst>
            <c:ext xmlns:c16="http://schemas.microsoft.com/office/drawing/2014/chart" uri="{C3380CC4-5D6E-409C-BE32-E72D297353CC}">
              <c16:uniqueId val="{0000000B-F9D2-4FAF-8D14-B906E3B19D8D}"/>
            </c:ext>
          </c:extLst>
        </c:ser>
        <c:dLbls>
          <c:showLegendKey val="0"/>
          <c:showVal val="0"/>
          <c:showCatName val="0"/>
          <c:showSerName val="0"/>
          <c:showPercent val="0"/>
          <c:showBubbleSize val="0"/>
        </c:dLbls>
        <c:gapWidth val="182"/>
        <c:axId val="-2099556240"/>
        <c:axId val="-2099549168"/>
      </c:barChart>
      <c:catAx>
        <c:axId val="-2099556240"/>
        <c:scaling>
          <c:orientation val="minMax"/>
        </c:scaling>
        <c:delete val="1"/>
        <c:axPos val="l"/>
        <c:numFmt formatCode="General" sourceLinked="1"/>
        <c:majorTickMark val="none"/>
        <c:minorTickMark val="none"/>
        <c:tickLblPos val="nextTo"/>
        <c:crossAx val="-2099549168"/>
        <c:crosses val="autoZero"/>
        <c:auto val="1"/>
        <c:lblAlgn val="ctr"/>
        <c:lblOffset val="100"/>
        <c:noMultiLvlLbl val="0"/>
      </c:catAx>
      <c:valAx>
        <c:axId val="-2099549168"/>
        <c:scaling>
          <c:orientation val="minMax"/>
        </c:scaling>
        <c:delete val="1"/>
        <c:axPos val="b"/>
        <c:numFmt formatCode="General" sourceLinked="1"/>
        <c:majorTickMark val="none"/>
        <c:minorTickMark val="none"/>
        <c:tickLblPos val="nextTo"/>
        <c:crossAx val="-2099556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31303344992481E-2"/>
          <c:y val="7.5447693975278229E-2"/>
          <c:w val="0.93173759580007864"/>
          <c:h val="0.73694981504500323"/>
        </c:manualLayout>
      </c:layout>
      <c:barChart>
        <c:barDir val="col"/>
        <c:grouping val="clustered"/>
        <c:varyColors val="0"/>
        <c:ser>
          <c:idx val="0"/>
          <c:order val="0"/>
          <c:tx>
            <c:strRef>
              <c:f>Лист1!$B$1</c:f>
              <c:strCache>
                <c:ptCount val="1"/>
                <c:pt idx="0">
                  <c:v>Столбец3</c:v>
                </c:pt>
              </c:strCache>
            </c:strRef>
          </c:tx>
          <c:spPr>
            <a:solidFill>
              <a:schemeClr val="accent1">
                <a:lumMod val="50000"/>
              </a:schemeClr>
            </a:solidFill>
            <a:ln>
              <a:solidFill>
                <a:schemeClr val="tx1"/>
              </a:solidFill>
            </a:ln>
            <a:effectLst/>
            <a:scene3d>
              <a:camera prst="orthographicFront"/>
              <a:lightRig rig="threePt" dir="t"/>
            </a:scene3d>
            <a:sp3d>
              <a:bevelT w="1651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2014</c:v>
                </c:pt>
                <c:pt idx="1">
                  <c:v>2015</c:v>
                </c:pt>
                <c:pt idx="2">
                  <c:v>2016</c:v>
                </c:pt>
                <c:pt idx="3">
                  <c:v>2017</c:v>
                </c:pt>
                <c:pt idx="4">
                  <c:v>2018</c:v>
                </c:pt>
              </c:numCache>
            </c:numRef>
          </c:cat>
          <c:val>
            <c:numRef>
              <c:f>Лист1!$B$2:$B$6</c:f>
              <c:numCache>
                <c:formatCode>General</c:formatCode>
                <c:ptCount val="5"/>
                <c:pt idx="0">
                  <c:v>2814</c:v>
                </c:pt>
                <c:pt idx="1">
                  <c:v>2491</c:v>
                </c:pt>
                <c:pt idx="2">
                  <c:v>2234</c:v>
                </c:pt>
                <c:pt idx="3">
                  <c:v>2131</c:v>
                </c:pt>
                <c:pt idx="4">
                  <c:v>1819</c:v>
                </c:pt>
              </c:numCache>
            </c:numRef>
          </c:val>
          <c:extLst>
            <c:ext xmlns:c16="http://schemas.microsoft.com/office/drawing/2014/chart" uri="{C3380CC4-5D6E-409C-BE32-E72D297353CC}">
              <c16:uniqueId val="{00000000-38B6-4DA0-83A0-A853E6A086AC}"/>
            </c:ext>
          </c:extLst>
        </c:ser>
        <c:dLbls>
          <c:showLegendKey val="0"/>
          <c:showVal val="0"/>
          <c:showCatName val="0"/>
          <c:showSerName val="0"/>
          <c:showPercent val="0"/>
          <c:showBubbleSize val="0"/>
        </c:dLbls>
        <c:gapWidth val="219"/>
        <c:overlap val="-27"/>
        <c:axId val="-2099541008"/>
        <c:axId val="-2099548080"/>
      </c:barChart>
      <c:catAx>
        <c:axId val="-209954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2099548080"/>
        <c:crosses val="autoZero"/>
        <c:auto val="1"/>
        <c:lblAlgn val="ctr"/>
        <c:lblOffset val="100"/>
        <c:noMultiLvlLbl val="0"/>
      </c:catAx>
      <c:valAx>
        <c:axId val="-2099548080"/>
        <c:scaling>
          <c:orientation val="minMax"/>
        </c:scaling>
        <c:delete val="1"/>
        <c:axPos val="l"/>
        <c:numFmt formatCode="General" sourceLinked="1"/>
        <c:majorTickMark val="none"/>
        <c:minorTickMark val="none"/>
        <c:tickLblPos val="nextTo"/>
        <c:crossAx val="-2099541008"/>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578524557066"/>
          <c:y val="0.11144115189472222"/>
          <c:w val="0.84234388606689314"/>
          <c:h val="0.69075964387027822"/>
        </c:manualLayout>
      </c:layout>
      <c:barChart>
        <c:barDir val="col"/>
        <c:grouping val="clustered"/>
        <c:varyColors val="0"/>
        <c:ser>
          <c:idx val="0"/>
          <c:order val="0"/>
          <c:tx>
            <c:strRef>
              <c:f>Лист1!$B$1</c:f>
              <c:strCache>
                <c:ptCount val="1"/>
                <c:pt idx="0">
                  <c:v>Столбец3</c:v>
                </c:pt>
              </c:strCache>
            </c:strRef>
          </c:tx>
          <c:spPr>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0533755194820838E-3"/>
                  <c:y val="-9.5843701899006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28-4BA0-AA5B-38F8A976431B}"/>
                </c:ext>
              </c:extLst>
            </c:dLbl>
            <c:dLbl>
              <c:idx val="1"/>
              <c:layout>
                <c:manualLayout>
                  <c:x val="1.2106751038964195E-2"/>
                  <c:y val="-1.70519089017975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28-4BA0-AA5B-38F8A976431B}"/>
                </c:ext>
              </c:extLst>
            </c:dLbl>
            <c:dLbl>
              <c:idx val="2"/>
              <c:layout>
                <c:manualLayout>
                  <c:x val="0"/>
                  <c:y val="3.40858259768476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28-4BA0-AA5B-38F8A976431B}"/>
                </c:ext>
              </c:extLst>
            </c:dLbl>
            <c:dLbl>
              <c:idx val="3"/>
              <c:layout>
                <c:manualLayout>
                  <c:x val="-6.0533755194820977E-3"/>
                  <c:y val="1.8129557283184491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extLst>
                <c:ext xmlns:c15="http://schemas.microsoft.com/office/drawing/2012/chart" uri="{CE6537A1-D6FC-4f65-9D91-7224C49458BB}">
                  <c15:layout>
                    <c:manualLayout>
                      <c:w val="0.10290738383119566"/>
                      <c:h val="9.1110920852713329E-2"/>
                    </c:manualLayout>
                  </c15:layout>
                </c:ext>
                <c:ext xmlns:c16="http://schemas.microsoft.com/office/drawing/2014/chart" uri="{C3380CC4-5D6E-409C-BE32-E72D297353CC}">
                  <c16:uniqueId val="{00000003-B728-4BA0-AA5B-38F8A976431B}"/>
                </c:ext>
              </c:extLst>
            </c:dLbl>
            <c:dLbl>
              <c:idx val="4"/>
              <c:layout>
                <c:manualLayout>
                  <c:x val="1.2106751038963973E-2"/>
                  <c:y val="-1.5257999693518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28-4BA0-AA5B-38F8A976431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Лист1!$A$2:$A$6</c:f>
              <c:numCache>
                <c:formatCode>General</c:formatCode>
                <c:ptCount val="5"/>
                <c:pt idx="0">
                  <c:v>2014</c:v>
                </c:pt>
                <c:pt idx="1">
                  <c:v>2015</c:v>
                </c:pt>
                <c:pt idx="2">
                  <c:v>2016</c:v>
                </c:pt>
                <c:pt idx="3">
                  <c:v>2017</c:v>
                </c:pt>
                <c:pt idx="4">
                  <c:v>2018</c:v>
                </c:pt>
              </c:numCache>
            </c:numRef>
          </c:cat>
          <c:val>
            <c:numRef>
              <c:f>Лист1!$B$2:$B$6</c:f>
              <c:numCache>
                <c:formatCode>General</c:formatCode>
                <c:ptCount val="5"/>
                <c:pt idx="0">
                  <c:v>1391</c:v>
                </c:pt>
                <c:pt idx="1">
                  <c:v>1222</c:v>
                </c:pt>
                <c:pt idx="2">
                  <c:v>647</c:v>
                </c:pt>
                <c:pt idx="3">
                  <c:v>668</c:v>
                </c:pt>
                <c:pt idx="4">
                  <c:v>680</c:v>
                </c:pt>
              </c:numCache>
            </c:numRef>
          </c:val>
          <c:extLst>
            <c:ext xmlns:c16="http://schemas.microsoft.com/office/drawing/2014/chart" uri="{C3380CC4-5D6E-409C-BE32-E72D297353CC}">
              <c16:uniqueId val="{00000005-B728-4BA0-AA5B-38F8A976431B}"/>
            </c:ext>
          </c:extLst>
        </c:ser>
        <c:dLbls>
          <c:showLegendKey val="0"/>
          <c:showVal val="0"/>
          <c:showCatName val="0"/>
          <c:showSerName val="0"/>
          <c:showPercent val="0"/>
          <c:showBubbleSize val="0"/>
        </c:dLbls>
        <c:gapWidth val="168"/>
        <c:overlap val="-27"/>
        <c:axId val="-2099551888"/>
        <c:axId val="-2099552432"/>
      </c:barChart>
      <c:catAx>
        <c:axId val="-2099551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2099552432"/>
        <c:crosses val="autoZero"/>
        <c:auto val="1"/>
        <c:lblAlgn val="ctr"/>
        <c:lblOffset val="100"/>
        <c:noMultiLvlLbl val="0"/>
      </c:catAx>
      <c:valAx>
        <c:axId val="-2099552432"/>
        <c:scaling>
          <c:orientation val="minMax"/>
        </c:scaling>
        <c:delete val="1"/>
        <c:axPos val="l"/>
        <c:numFmt formatCode="General" sourceLinked="1"/>
        <c:majorTickMark val="none"/>
        <c:minorTickMark val="none"/>
        <c:tickLblPos val="nextTo"/>
        <c:crossAx val="-209955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31303344992481E-2"/>
          <c:y val="7.5447693975278229E-2"/>
          <c:w val="0.93173759580007864"/>
          <c:h val="0.73694981504500323"/>
        </c:manualLayout>
      </c:layout>
      <c:barChart>
        <c:barDir val="col"/>
        <c:grouping val="clustered"/>
        <c:varyColors val="0"/>
        <c:ser>
          <c:idx val="0"/>
          <c:order val="0"/>
          <c:tx>
            <c:strRef>
              <c:f>Лист1!$B$1</c:f>
              <c:strCache>
                <c:ptCount val="1"/>
                <c:pt idx="0">
                  <c:v>Столбец3</c:v>
                </c:pt>
              </c:strCache>
            </c:strRef>
          </c:tx>
          <c:spPr>
            <a:solidFill>
              <a:schemeClr val="accent5">
                <a:lumMod val="40000"/>
                <a:lumOff val="60000"/>
              </a:schemeClr>
            </a:solidFill>
            <a:ln>
              <a:solidFill>
                <a:schemeClr val="tx1"/>
              </a:solidFill>
            </a:ln>
            <a:effectLst/>
            <a:scene3d>
              <a:camera prst="orthographicFront"/>
              <a:lightRig rig="threePt" dir="t"/>
            </a:scene3d>
            <a:sp3d>
              <a:bevelT w="1651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2014</c:v>
                </c:pt>
                <c:pt idx="1">
                  <c:v>2015</c:v>
                </c:pt>
                <c:pt idx="2">
                  <c:v>2016</c:v>
                </c:pt>
                <c:pt idx="3">
                  <c:v>2017</c:v>
                </c:pt>
                <c:pt idx="4">
                  <c:v>2018</c:v>
                </c:pt>
              </c:numCache>
            </c:numRef>
          </c:cat>
          <c:val>
            <c:numRef>
              <c:f>Лист1!$B$2:$B$6</c:f>
              <c:numCache>
                <c:formatCode>General</c:formatCode>
                <c:ptCount val="5"/>
                <c:pt idx="0">
                  <c:v>1423</c:v>
                </c:pt>
                <c:pt idx="1">
                  <c:v>1269</c:v>
                </c:pt>
                <c:pt idx="2">
                  <c:v>1587</c:v>
                </c:pt>
                <c:pt idx="3">
                  <c:v>1463</c:v>
                </c:pt>
                <c:pt idx="4">
                  <c:v>1139</c:v>
                </c:pt>
              </c:numCache>
            </c:numRef>
          </c:val>
          <c:extLst>
            <c:ext xmlns:c16="http://schemas.microsoft.com/office/drawing/2014/chart" uri="{C3380CC4-5D6E-409C-BE32-E72D297353CC}">
              <c16:uniqueId val="{00000000-FDED-4B67-A635-1CBCFE30CD28}"/>
            </c:ext>
          </c:extLst>
        </c:ser>
        <c:dLbls>
          <c:showLegendKey val="0"/>
          <c:showVal val="0"/>
          <c:showCatName val="0"/>
          <c:showSerName val="0"/>
          <c:showPercent val="0"/>
          <c:showBubbleSize val="0"/>
        </c:dLbls>
        <c:gapWidth val="219"/>
        <c:overlap val="-27"/>
        <c:axId val="-2099554608"/>
        <c:axId val="-2099546992"/>
      </c:barChart>
      <c:catAx>
        <c:axId val="-209955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2099546992"/>
        <c:crosses val="autoZero"/>
        <c:auto val="1"/>
        <c:lblAlgn val="ctr"/>
        <c:lblOffset val="100"/>
        <c:noMultiLvlLbl val="0"/>
      </c:catAx>
      <c:valAx>
        <c:axId val="-2099546992"/>
        <c:scaling>
          <c:orientation val="minMax"/>
        </c:scaling>
        <c:delete val="1"/>
        <c:axPos val="l"/>
        <c:numFmt formatCode="General" sourceLinked="1"/>
        <c:majorTickMark val="none"/>
        <c:minorTickMark val="none"/>
        <c:tickLblPos val="nextTo"/>
        <c:crossAx val="-2099554608"/>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2018 год</a:t>
            </a:r>
          </a:p>
        </c:rich>
      </c:tx>
      <c:overlay val="0"/>
    </c:title>
    <c:autoTitleDeleted val="0"/>
    <c:plotArea>
      <c:layout>
        <c:manualLayout>
          <c:layoutTarget val="inner"/>
          <c:xMode val="edge"/>
          <c:yMode val="edge"/>
          <c:x val="0.3087704540765312"/>
          <c:y val="0.21836081754631445"/>
          <c:w val="0.65587648067749371"/>
          <c:h val="0.70931208019920988"/>
        </c:manualLayout>
      </c:layout>
      <c:pieChart>
        <c:varyColors val="1"/>
        <c:ser>
          <c:idx val="0"/>
          <c:order val="0"/>
          <c:tx>
            <c:strRef>
              <c:f>Лист1!$B$1</c:f>
              <c:strCache>
                <c:ptCount val="1"/>
                <c:pt idx="0">
                  <c:v>2018 год</c:v>
                </c:pt>
              </c:strCache>
            </c:strRef>
          </c:tx>
          <c:spPr>
            <a:ln>
              <a:noFill/>
            </a:ln>
          </c:spPr>
          <c:dPt>
            <c:idx val="0"/>
            <c:bubble3D val="0"/>
            <c:spPr>
              <a:solidFill>
                <a:srgbClr val="00B0F0"/>
              </a:solidFill>
              <a:ln>
                <a:noFill/>
              </a:ln>
            </c:spPr>
            <c:extLst>
              <c:ext xmlns:c16="http://schemas.microsoft.com/office/drawing/2014/chart" uri="{C3380CC4-5D6E-409C-BE32-E72D297353CC}">
                <c16:uniqueId val="{00000001-06A9-457F-9C37-2FD302826644}"/>
              </c:ext>
            </c:extLst>
          </c:dPt>
          <c:dPt>
            <c:idx val="1"/>
            <c:bubble3D val="0"/>
            <c:spPr>
              <a:solidFill>
                <a:srgbClr val="92D050"/>
              </a:solidFill>
              <a:ln>
                <a:noFill/>
              </a:ln>
            </c:spPr>
            <c:extLst>
              <c:ext xmlns:c16="http://schemas.microsoft.com/office/drawing/2014/chart" uri="{C3380CC4-5D6E-409C-BE32-E72D297353CC}">
                <c16:uniqueId val="{00000003-06A9-457F-9C37-2FD302826644}"/>
              </c:ext>
            </c:extLst>
          </c:dPt>
          <c:dPt>
            <c:idx val="2"/>
            <c:bubble3D val="0"/>
            <c:spPr>
              <a:solidFill>
                <a:srgbClr val="FF6600"/>
              </a:solidFill>
              <a:ln>
                <a:noFill/>
              </a:ln>
            </c:spPr>
            <c:extLst>
              <c:ext xmlns:c16="http://schemas.microsoft.com/office/drawing/2014/chart" uri="{C3380CC4-5D6E-409C-BE32-E72D297353CC}">
                <c16:uniqueId val="{00000005-06A9-457F-9C37-2FD302826644}"/>
              </c:ext>
            </c:extLst>
          </c:dPt>
          <c:dPt>
            <c:idx val="3"/>
            <c:bubble3D val="0"/>
            <c:extLst>
              <c:ext xmlns:c16="http://schemas.microsoft.com/office/drawing/2014/chart" uri="{C3380CC4-5D6E-409C-BE32-E72D297353CC}">
                <c16:uniqueId val="{00000006-06A9-457F-9C37-2FD302826644}"/>
              </c:ext>
            </c:extLst>
          </c:dPt>
          <c:dPt>
            <c:idx val="4"/>
            <c:bubble3D val="0"/>
            <c:spPr>
              <a:solidFill>
                <a:srgbClr val="FFFF00"/>
              </a:solidFill>
              <a:ln>
                <a:noFill/>
              </a:ln>
            </c:spPr>
            <c:extLst>
              <c:ext xmlns:c16="http://schemas.microsoft.com/office/drawing/2014/chart" uri="{C3380CC4-5D6E-409C-BE32-E72D297353CC}">
                <c16:uniqueId val="{00000008-06A9-457F-9C37-2FD302826644}"/>
              </c:ext>
            </c:extLst>
          </c:dPt>
          <c:dPt>
            <c:idx val="5"/>
            <c:bubble3D val="0"/>
            <c:extLst>
              <c:ext xmlns:c16="http://schemas.microsoft.com/office/drawing/2014/chart" uri="{C3380CC4-5D6E-409C-BE32-E72D297353CC}">
                <c16:uniqueId val="{00000009-06A9-457F-9C37-2FD302826644}"/>
              </c:ext>
            </c:extLst>
          </c:dPt>
          <c:dPt>
            <c:idx val="6"/>
            <c:bubble3D val="0"/>
            <c:spPr>
              <a:solidFill>
                <a:srgbClr val="FF0000"/>
              </a:solidFill>
              <a:ln>
                <a:noFill/>
              </a:ln>
            </c:spPr>
            <c:extLst>
              <c:ext xmlns:c16="http://schemas.microsoft.com/office/drawing/2014/chart" uri="{C3380CC4-5D6E-409C-BE32-E72D297353CC}">
                <c16:uniqueId val="{0000000B-06A9-457F-9C37-2FD302826644}"/>
              </c:ext>
            </c:extLst>
          </c:dPt>
          <c:dLbls>
            <c:dLbl>
              <c:idx val="3"/>
              <c:spPr/>
              <c:txPr>
                <a:bodyPr/>
                <a:lstStyle/>
                <a:p>
                  <a:pPr>
                    <a:defRPr b="1">
                      <a:solidFill>
                        <a:schemeClr val="bg1"/>
                      </a:solidFill>
                    </a:defRPr>
                  </a:pPr>
                  <a:endParaRPr lang="ru-RU"/>
                </a:p>
              </c:txPr>
              <c:showLegendKey val="0"/>
              <c:showVal val="1"/>
              <c:showCatName val="0"/>
              <c:showSerName val="0"/>
              <c:showPercent val="0"/>
              <c:showBubbleSize val="0"/>
              <c:extLst>
                <c:ext xmlns:c16="http://schemas.microsoft.com/office/drawing/2014/chart" uri="{C3380CC4-5D6E-409C-BE32-E72D297353CC}">
                  <c16:uniqueId val="{00000006-06A9-457F-9C37-2FD302826644}"/>
                </c:ext>
              </c:extLst>
            </c:dLbl>
            <c:dLbl>
              <c:idx val="5"/>
              <c:layout>
                <c:manualLayout>
                  <c:x val="-9.4628088941712471E-3"/>
                  <c:y val="-1.4724601151180423E-2"/>
                </c:manualLayout>
              </c:layout>
              <c:spPr/>
              <c:txPr>
                <a:bodyPr/>
                <a:lstStyle/>
                <a:p>
                  <a:pPr>
                    <a:defRPr b="1"/>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6A9-457F-9C37-2FD302826644}"/>
                </c:ext>
              </c:extLst>
            </c:dLbl>
            <c:dLbl>
              <c:idx val="6"/>
              <c:layout>
                <c:manualLayout>
                  <c:x val="6.7887139107611544E-2"/>
                  <c:y val="-2.2747203191895295E-2"/>
                </c:manualLayout>
              </c:layout>
              <c:tx>
                <c:rich>
                  <a:bodyPr/>
                  <a:lstStyle/>
                  <a:p>
                    <a:pPr>
                      <a:defRPr b="1"/>
                    </a:pPr>
                    <a:r>
                      <a:rPr lang="en-US" dirty="0"/>
                      <a:t>1,9</a:t>
                    </a:r>
                  </a:p>
                </c:rich>
              </c:tx>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6A9-457F-9C37-2FD302826644}"/>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Лист1!$A$2:$A$8</c:f>
              <c:strCache>
                <c:ptCount val="7"/>
                <c:pt idx="0">
                  <c:v>воздушно - капельные инфекции</c:v>
                </c:pt>
                <c:pt idx="1">
                  <c:v>паразитарные болезни</c:v>
                </c:pt>
                <c:pt idx="2">
                  <c:v>прочие</c:v>
                </c:pt>
                <c:pt idx="3">
                  <c:v>кишечные инфекции</c:v>
                </c:pt>
                <c:pt idx="4">
                  <c:v>внебольничные пневмонии</c:v>
                </c:pt>
                <c:pt idx="5">
                  <c:v>парентеральные гепатиты</c:v>
                </c:pt>
                <c:pt idx="6">
                  <c:v>туберкулез</c:v>
                </c:pt>
              </c:strCache>
            </c:strRef>
          </c:cat>
          <c:val>
            <c:numRef>
              <c:f>Лист1!$B$2:$B$8</c:f>
              <c:numCache>
                <c:formatCode>General</c:formatCode>
                <c:ptCount val="7"/>
                <c:pt idx="0">
                  <c:v>27.6</c:v>
                </c:pt>
                <c:pt idx="1">
                  <c:v>21.3</c:v>
                </c:pt>
                <c:pt idx="2">
                  <c:v>8.5</c:v>
                </c:pt>
                <c:pt idx="3">
                  <c:v>19.3</c:v>
                </c:pt>
                <c:pt idx="4">
                  <c:v>18.5</c:v>
                </c:pt>
                <c:pt idx="5">
                  <c:v>3</c:v>
                </c:pt>
                <c:pt idx="6">
                  <c:v>1.9</c:v>
                </c:pt>
              </c:numCache>
            </c:numRef>
          </c:val>
          <c:extLst>
            <c:ext xmlns:c16="http://schemas.microsoft.com/office/drawing/2014/chart" uri="{C3380CC4-5D6E-409C-BE32-E72D297353CC}">
              <c16:uniqueId val="{0000000C-06A9-457F-9C37-2FD302826644}"/>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9.9711143206309798E-3"/>
          <c:y val="0.11814541742378072"/>
          <c:w val="0.32486469757328551"/>
          <c:h val="0.7314124306521097"/>
        </c:manualLayout>
      </c:layout>
      <c:overlay val="0"/>
      <c:txPr>
        <a:bodyPr/>
        <a:lstStyle/>
        <a:p>
          <a:pPr>
            <a:defRPr sz="1400" b="1" i="0" kern="25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2017 год </a:t>
            </a:r>
          </a:p>
        </c:rich>
      </c:tx>
      <c:overlay val="0"/>
    </c:title>
    <c:autoTitleDeleted val="0"/>
    <c:plotArea>
      <c:layout>
        <c:manualLayout>
          <c:layoutTarget val="inner"/>
          <c:xMode val="edge"/>
          <c:yMode val="edge"/>
          <c:x val="0.19430185366609096"/>
          <c:y val="0.21668946505943784"/>
          <c:w val="0.72897603128271937"/>
          <c:h val="0.66822802867582609"/>
        </c:manualLayout>
      </c:layout>
      <c:pieChart>
        <c:varyColors val="1"/>
        <c:ser>
          <c:idx val="0"/>
          <c:order val="0"/>
          <c:tx>
            <c:strRef>
              <c:f>Лист1!$B$1</c:f>
              <c:strCache>
                <c:ptCount val="1"/>
                <c:pt idx="0">
                  <c:v>2017 год</c:v>
                </c:pt>
              </c:strCache>
            </c:strRef>
          </c:tx>
          <c:spPr>
            <a:ln>
              <a:noFill/>
            </a:ln>
          </c:spPr>
          <c:dPt>
            <c:idx val="0"/>
            <c:bubble3D val="0"/>
            <c:spPr>
              <a:solidFill>
                <a:srgbClr val="00B0F0"/>
              </a:solidFill>
              <a:ln>
                <a:noFill/>
              </a:ln>
            </c:spPr>
            <c:extLst>
              <c:ext xmlns:c16="http://schemas.microsoft.com/office/drawing/2014/chart" uri="{C3380CC4-5D6E-409C-BE32-E72D297353CC}">
                <c16:uniqueId val="{00000001-3005-468D-92F0-63E072E71EF1}"/>
              </c:ext>
            </c:extLst>
          </c:dPt>
          <c:dPt>
            <c:idx val="1"/>
            <c:bubble3D val="0"/>
            <c:spPr>
              <a:solidFill>
                <a:srgbClr val="92D050"/>
              </a:solidFill>
              <a:ln>
                <a:noFill/>
              </a:ln>
            </c:spPr>
            <c:extLst>
              <c:ext xmlns:c16="http://schemas.microsoft.com/office/drawing/2014/chart" uri="{C3380CC4-5D6E-409C-BE32-E72D297353CC}">
                <c16:uniqueId val="{00000003-3005-468D-92F0-63E072E71EF1}"/>
              </c:ext>
            </c:extLst>
          </c:dPt>
          <c:dPt>
            <c:idx val="2"/>
            <c:bubble3D val="0"/>
            <c:spPr>
              <a:solidFill>
                <a:srgbClr val="FF6600"/>
              </a:solidFill>
              <a:ln>
                <a:noFill/>
              </a:ln>
            </c:spPr>
            <c:extLst>
              <c:ext xmlns:c16="http://schemas.microsoft.com/office/drawing/2014/chart" uri="{C3380CC4-5D6E-409C-BE32-E72D297353CC}">
                <c16:uniqueId val="{00000005-3005-468D-92F0-63E072E71EF1}"/>
              </c:ext>
            </c:extLst>
          </c:dPt>
          <c:dPt>
            <c:idx val="3"/>
            <c:bubble3D val="0"/>
            <c:extLst>
              <c:ext xmlns:c16="http://schemas.microsoft.com/office/drawing/2014/chart" uri="{C3380CC4-5D6E-409C-BE32-E72D297353CC}">
                <c16:uniqueId val="{00000006-3005-468D-92F0-63E072E71EF1}"/>
              </c:ext>
            </c:extLst>
          </c:dPt>
          <c:dPt>
            <c:idx val="4"/>
            <c:bubble3D val="0"/>
            <c:spPr>
              <a:solidFill>
                <a:srgbClr val="FFFF00"/>
              </a:solidFill>
              <a:ln>
                <a:noFill/>
              </a:ln>
            </c:spPr>
            <c:extLst>
              <c:ext xmlns:c16="http://schemas.microsoft.com/office/drawing/2014/chart" uri="{C3380CC4-5D6E-409C-BE32-E72D297353CC}">
                <c16:uniqueId val="{00000008-3005-468D-92F0-63E072E71EF1}"/>
              </c:ext>
            </c:extLst>
          </c:dPt>
          <c:dPt>
            <c:idx val="5"/>
            <c:bubble3D val="0"/>
            <c:extLst>
              <c:ext xmlns:c16="http://schemas.microsoft.com/office/drawing/2014/chart" uri="{C3380CC4-5D6E-409C-BE32-E72D297353CC}">
                <c16:uniqueId val="{00000009-3005-468D-92F0-63E072E71EF1}"/>
              </c:ext>
            </c:extLst>
          </c:dPt>
          <c:dPt>
            <c:idx val="6"/>
            <c:bubble3D val="0"/>
            <c:spPr>
              <a:solidFill>
                <a:srgbClr val="FF0000"/>
              </a:solidFill>
              <a:ln>
                <a:noFill/>
              </a:ln>
            </c:spPr>
            <c:extLst>
              <c:ext xmlns:c16="http://schemas.microsoft.com/office/drawing/2014/chart" uri="{C3380CC4-5D6E-409C-BE32-E72D297353CC}">
                <c16:uniqueId val="{0000000B-3005-468D-92F0-63E072E71EF1}"/>
              </c:ext>
            </c:extLst>
          </c:dPt>
          <c:dLbls>
            <c:dLbl>
              <c:idx val="3"/>
              <c:spPr/>
              <c:txPr>
                <a:bodyPr/>
                <a:lstStyle/>
                <a:p>
                  <a:pPr>
                    <a:defRPr b="1">
                      <a:solidFill>
                        <a:schemeClr val="bg1"/>
                      </a:solidFill>
                    </a:defRPr>
                  </a:pPr>
                  <a:endParaRPr lang="ru-RU"/>
                </a:p>
              </c:txPr>
              <c:showLegendKey val="0"/>
              <c:showVal val="1"/>
              <c:showCatName val="0"/>
              <c:showSerName val="0"/>
              <c:showPercent val="0"/>
              <c:showBubbleSize val="0"/>
              <c:extLst>
                <c:ext xmlns:c16="http://schemas.microsoft.com/office/drawing/2014/chart" uri="{C3380CC4-5D6E-409C-BE32-E72D297353CC}">
                  <c16:uniqueId val="{00000006-3005-468D-92F0-63E072E71EF1}"/>
                </c:ext>
              </c:extLst>
            </c:dLbl>
            <c:dLbl>
              <c:idx val="5"/>
              <c:layout>
                <c:manualLayout>
                  <c:x val="-8.0031446540880496E-3"/>
                  <c:y val="-1.1984410831462828E-2"/>
                </c:manualLayout>
              </c:layout>
              <c:spPr/>
              <c:txPr>
                <a:bodyPr/>
                <a:lstStyle/>
                <a:p>
                  <a:pPr>
                    <a:defRPr b="1"/>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05-468D-92F0-63E072E71EF1}"/>
                </c:ext>
              </c:extLst>
            </c:dLbl>
            <c:dLbl>
              <c:idx val="6"/>
              <c:layout>
                <c:manualLayout>
                  <c:x val="5.7794285148318726E-2"/>
                  <c:y val="-2.039057765165115E-2"/>
                </c:manualLayout>
              </c:layout>
              <c:spPr/>
              <c:txPr>
                <a:bodyPr/>
                <a:lstStyle/>
                <a:p>
                  <a:pPr>
                    <a:defRPr b="1"/>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05-468D-92F0-63E072E71EF1}"/>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Лист1!$A$2:$A$8</c:f>
              <c:strCache>
                <c:ptCount val="7"/>
                <c:pt idx="0">
                  <c:v>воздушно - капельные инфекции</c:v>
                </c:pt>
                <c:pt idx="1">
                  <c:v>паразитарные болезни</c:v>
                </c:pt>
                <c:pt idx="2">
                  <c:v>прочие</c:v>
                </c:pt>
                <c:pt idx="3">
                  <c:v>кишечные инфекции</c:v>
                </c:pt>
                <c:pt idx="4">
                  <c:v>внебольничные пневмонии</c:v>
                </c:pt>
                <c:pt idx="5">
                  <c:v>парентеральные гепатиты</c:v>
                </c:pt>
                <c:pt idx="6">
                  <c:v>туберкулез</c:v>
                </c:pt>
              </c:strCache>
            </c:strRef>
          </c:cat>
          <c:val>
            <c:numRef>
              <c:f>Лист1!$B$2:$B$8</c:f>
              <c:numCache>
                <c:formatCode>0.0</c:formatCode>
                <c:ptCount val="7"/>
                <c:pt idx="0">
                  <c:v>24.8</c:v>
                </c:pt>
                <c:pt idx="1">
                  <c:v>20.3</c:v>
                </c:pt>
                <c:pt idx="2">
                  <c:v>17.600000000000001</c:v>
                </c:pt>
                <c:pt idx="3">
                  <c:v>16.399999999999999</c:v>
                </c:pt>
                <c:pt idx="4">
                  <c:v>15.08</c:v>
                </c:pt>
                <c:pt idx="5">
                  <c:v>3.8</c:v>
                </c:pt>
                <c:pt idx="6">
                  <c:v>1.9</c:v>
                </c:pt>
              </c:numCache>
            </c:numRef>
          </c:val>
          <c:extLst>
            <c:ext xmlns:c16="http://schemas.microsoft.com/office/drawing/2014/chart" uri="{C3380CC4-5D6E-409C-BE32-E72D297353CC}">
              <c16:uniqueId val="{0000000C-3005-468D-92F0-63E072E71EF1}"/>
            </c:ext>
          </c:extLst>
        </c:ser>
        <c:dLbls>
          <c:showLegendKey val="0"/>
          <c:showVal val="0"/>
          <c:showCatName val="0"/>
          <c:showSerName val="0"/>
          <c:showPercent val="0"/>
          <c:showBubbleSize val="0"/>
          <c:showLeaderLines val="1"/>
        </c:dLbls>
        <c:firstSliceAng val="0"/>
      </c:pieChart>
      <c:spPr>
        <a:noFill/>
        <a:ln w="26290">
          <a:noFill/>
        </a:ln>
      </c:spPr>
    </c:plotArea>
    <c:plotVisOnly val="1"/>
    <c:dispBlanksAs val="gap"/>
    <c:showDLblsOverMax val="0"/>
  </c:chart>
  <c:txPr>
    <a:bodyPr/>
    <a:lstStyle/>
    <a:p>
      <a:pPr>
        <a:defRPr sz="1863"/>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0.75111</cdr:x>
      <cdr:y>0.60327</cdr:y>
    </cdr:from>
    <cdr:to>
      <cdr:x>0.954</cdr:x>
      <cdr:y>0.73547</cdr:y>
    </cdr:to>
    <cdr:sp macro="" textlink="">
      <cdr:nvSpPr>
        <cdr:cNvPr id="4" name="Прямоугольник 3"/>
        <cdr:cNvSpPr/>
      </cdr:nvSpPr>
      <cdr:spPr>
        <a:xfrm xmlns:a="http://schemas.openxmlformats.org/drawingml/2006/main">
          <a:off x="3985849" y="1773710"/>
          <a:ext cx="1076675" cy="388696"/>
        </a:xfrm>
        <a:prstGeom xmlns:a="http://schemas.openxmlformats.org/drawingml/2006/main" prst="rect">
          <a:avLst/>
        </a:prstGeom>
        <a:solidFill xmlns:a="http://schemas.openxmlformats.org/drawingml/2006/main">
          <a:schemeClr val="bg1">
            <a:lumMod val="95000"/>
            <a:alpha val="82000"/>
          </a:schemeClr>
        </a:solidFill>
      </cdr:spPr>
      <cdr:txBody>
        <a:bodyPr xmlns:a="http://schemas.openxmlformats.org/drawingml/2006/main" wrap="square">
          <a:spAutoFit/>
        </a:bodyPr>
        <a:lstStyle xmlns:a="http://schemas.openxmlformats.org/drawingml/2006/main">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a:lnSpc>
              <a:spcPct val="107000"/>
            </a:lnSpc>
            <a:spcAft>
              <a:spcPts val="800"/>
            </a:spcAft>
          </a:pPr>
          <a:r>
            <a:rPr lang="ru-RU"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 2 раза</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56DC6222-AB26-4DC2-9BA3-408447AC2CBB}" type="datetimeFigureOut">
              <a:rPr lang="ru-RU" smtClean="0"/>
              <a:t>04.12.2019</a:t>
            </a:fld>
            <a:endParaRPr lang="ru-RU"/>
          </a:p>
        </p:txBody>
      </p:sp>
      <p:sp>
        <p:nvSpPr>
          <p:cNvPr id="4" name="Нижний колонтитул 3"/>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B34DC9A0-9258-4353-A85A-058659C4E0C5}" type="slidenum">
              <a:rPr lang="ru-RU" smtClean="0"/>
              <a:t>‹#›</a:t>
            </a:fld>
            <a:endParaRPr lang="ru-RU"/>
          </a:p>
        </p:txBody>
      </p:sp>
    </p:spTree>
    <p:extLst>
      <p:ext uri="{BB962C8B-B14F-4D97-AF65-F5344CB8AC3E}">
        <p14:creationId xmlns:p14="http://schemas.microsoft.com/office/powerpoint/2010/main" val="3441721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942164B-1995-4AD7-B45F-91B72E669B5E}" type="datetimeFigureOut">
              <a:rPr lang="ru-RU" smtClean="0"/>
              <a:t>04.12.2019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7E488-4B59-4DB3-B6DE-2BAEA48FC7BF}" type="slidenum">
              <a:rPr lang="ru-RU" smtClean="0"/>
              <a:t>‹#›</a:t>
            </a:fld>
            <a:endParaRPr lang="ru-RU"/>
          </a:p>
        </p:txBody>
      </p:sp>
    </p:spTree>
    <p:extLst>
      <p:ext uri="{BB962C8B-B14F-4D97-AF65-F5344CB8AC3E}">
        <p14:creationId xmlns:p14="http://schemas.microsoft.com/office/powerpoint/2010/main" val="185759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Образ слайда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249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307A48-2503-496B-8F52-298C49238C01}" type="slidenum">
              <a:rPr lang="ru-RU" altLang="ru-RU"/>
              <a:pPr/>
              <a:t>1</a:t>
            </a:fld>
            <a:endParaRPr lang="ru-RU" altLang="ru-RU"/>
          </a:p>
        </p:txBody>
      </p:sp>
    </p:spTree>
    <p:extLst>
      <p:ext uri="{BB962C8B-B14F-4D97-AF65-F5344CB8AC3E}">
        <p14:creationId xmlns:p14="http://schemas.microsoft.com/office/powerpoint/2010/main" val="361275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F7E488-4B59-4DB3-B6DE-2BAEA48FC7BF}" type="slidenum">
              <a:rPr lang="ru-RU" smtClean="0"/>
              <a:t>8</a:t>
            </a:fld>
            <a:endParaRPr lang="ru-RU" dirty="0"/>
          </a:p>
        </p:txBody>
      </p:sp>
    </p:spTree>
    <p:extLst>
      <p:ext uri="{BB962C8B-B14F-4D97-AF65-F5344CB8AC3E}">
        <p14:creationId xmlns:p14="http://schemas.microsoft.com/office/powerpoint/2010/main" val="4094939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F7E488-4B59-4DB3-B6DE-2BAEA48FC7BF}" type="slidenum">
              <a:rPr lang="ru-RU" smtClean="0"/>
              <a:t>9</a:t>
            </a:fld>
            <a:endParaRPr lang="ru-RU" dirty="0"/>
          </a:p>
        </p:txBody>
      </p:sp>
    </p:spTree>
    <p:extLst>
      <p:ext uri="{BB962C8B-B14F-4D97-AF65-F5344CB8AC3E}">
        <p14:creationId xmlns:p14="http://schemas.microsoft.com/office/powerpoint/2010/main" val="403077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F7E488-4B59-4DB3-B6DE-2BAEA48FC7BF}" type="slidenum">
              <a:rPr lang="ru-RU" smtClean="0"/>
              <a:t>10</a:t>
            </a:fld>
            <a:endParaRPr lang="ru-RU" dirty="0"/>
          </a:p>
        </p:txBody>
      </p:sp>
    </p:spTree>
    <p:extLst>
      <p:ext uri="{BB962C8B-B14F-4D97-AF65-F5344CB8AC3E}">
        <p14:creationId xmlns:p14="http://schemas.microsoft.com/office/powerpoint/2010/main" val="184455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F7E488-4B59-4DB3-B6DE-2BAEA48FC7BF}" type="slidenum">
              <a:rPr lang="ru-RU" smtClean="0"/>
              <a:t>11</a:t>
            </a:fld>
            <a:endParaRPr lang="ru-RU"/>
          </a:p>
        </p:txBody>
      </p:sp>
    </p:spTree>
    <p:extLst>
      <p:ext uri="{BB962C8B-B14F-4D97-AF65-F5344CB8AC3E}">
        <p14:creationId xmlns:p14="http://schemas.microsoft.com/office/powerpoint/2010/main" val="288131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F7E488-4B59-4DB3-B6DE-2BAEA48FC7BF}" type="slidenum">
              <a:rPr lang="ru-RU" smtClean="0"/>
              <a:t>14</a:t>
            </a:fld>
            <a:endParaRPr lang="ru-RU" dirty="0"/>
          </a:p>
        </p:txBody>
      </p:sp>
    </p:spTree>
    <p:extLst>
      <p:ext uri="{BB962C8B-B14F-4D97-AF65-F5344CB8AC3E}">
        <p14:creationId xmlns:p14="http://schemas.microsoft.com/office/powerpoint/2010/main" val="1185382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F7E488-4B59-4DB3-B6DE-2BAEA48FC7BF}" type="slidenum">
              <a:rPr lang="ru-RU" smtClean="0"/>
              <a:t>16</a:t>
            </a:fld>
            <a:endParaRPr lang="ru-RU" dirty="0"/>
          </a:p>
        </p:txBody>
      </p:sp>
    </p:spTree>
    <p:extLst>
      <p:ext uri="{BB962C8B-B14F-4D97-AF65-F5344CB8AC3E}">
        <p14:creationId xmlns:p14="http://schemas.microsoft.com/office/powerpoint/2010/main" val="2837622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F7E488-4B59-4DB3-B6DE-2BAEA48FC7BF}" type="slidenum">
              <a:rPr lang="ru-RU" smtClean="0"/>
              <a:t>18</a:t>
            </a:fld>
            <a:endParaRPr lang="ru-RU" dirty="0"/>
          </a:p>
        </p:txBody>
      </p:sp>
    </p:spTree>
    <p:extLst>
      <p:ext uri="{BB962C8B-B14F-4D97-AF65-F5344CB8AC3E}">
        <p14:creationId xmlns:p14="http://schemas.microsoft.com/office/powerpoint/2010/main" val="16259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3F7E488-4B59-4DB3-B6DE-2BAEA48FC7BF}" type="slidenum">
              <a:rPr lang="ru-RU" smtClean="0"/>
              <a:t>22</a:t>
            </a:fld>
            <a:endParaRPr lang="ru-RU"/>
          </a:p>
        </p:txBody>
      </p:sp>
    </p:spTree>
    <p:extLst>
      <p:ext uri="{BB962C8B-B14F-4D97-AF65-F5344CB8AC3E}">
        <p14:creationId xmlns:p14="http://schemas.microsoft.com/office/powerpoint/2010/main" val="416127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5B7DD14-D2FD-48FE-8BDE-F8E7B2703435}" type="datetimeFigureOut">
              <a:rPr lang="ru-RU" smtClean="0"/>
              <a:t>04.12.2019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E64E94-F195-48B6-8F48-F5377EEE6089}" type="slidenum">
              <a:rPr lang="ru-RU" smtClean="0"/>
              <a:t>‹#›</a:t>
            </a:fld>
            <a:endParaRPr lang="ru-RU"/>
          </a:p>
        </p:txBody>
      </p:sp>
    </p:spTree>
    <p:extLst>
      <p:ext uri="{BB962C8B-B14F-4D97-AF65-F5344CB8AC3E}">
        <p14:creationId xmlns:p14="http://schemas.microsoft.com/office/powerpoint/2010/main" val="209716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5B7DD14-D2FD-48FE-8BDE-F8E7B2703435}" type="datetimeFigureOut">
              <a:rPr lang="ru-RU" smtClean="0"/>
              <a:t>04.12.2019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E64E94-F195-48B6-8F48-F5377EEE6089}" type="slidenum">
              <a:rPr lang="ru-RU" smtClean="0"/>
              <a:t>‹#›</a:t>
            </a:fld>
            <a:endParaRPr lang="ru-RU"/>
          </a:p>
        </p:txBody>
      </p:sp>
    </p:spTree>
    <p:extLst>
      <p:ext uri="{BB962C8B-B14F-4D97-AF65-F5344CB8AC3E}">
        <p14:creationId xmlns:p14="http://schemas.microsoft.com/office/powerpoint/2010/main" val="59398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5B7DD14-D2FD-48FE-8BDE-F8E7B2703435}" type="datetimeFigureOut">
              <a:rPr lang="ru-RU" smtClean="0"/>
              <a:t>04.12.2019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E64E94-F195-48B6-8F48-F5377EEE6089}" type="slidenum">
              <a:rPr lang="ru-RU" smtClean="0"/>
              <a:t>‹#›</a:t>
            </a:fld>
            <a:endParaRPr lang="ru-RU"/>
          </a:p>
        </p:txBody>
      </p:sp>
    </p:spTree>
    <p:extLst>
      <p:ext uri="{BB962C8B-B14F-4D97-AF65-F5344CB8AC3E}">
        <p14:creationId xmlns:p14="http://schemas.microsoft.com/office/powerpoint/2010/main" val="83501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2DADBD67-CD85-4ADC-BA29-4D0E395B9CD1}" type="datetimeFigureOut">
              <a:rPr lang="ru-RU" smtClean="0">
                <a:solidFill>
                  <a:prstClr val="black">
                    <a:tint val="75000"/>
                  </a:prstClr>
                </a:solidFill>
              </a:rPr>
              <a:pPr/>
              <a:t>04.12.2019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84E4B2A-65EB-4447-B83B-D865C0BD98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58849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ADBD67-CD85-4ADC-BA29-4D0E395B9CD1}" type="datetimeFigureOut">
              <a:rPr lang="ru-RU" smtClean="0">
                <a:solidFill>
                  <a:prstClr val="black">
                    <a:tint val="75000"/>
                  </a:prstClr>
                </a:solidFill>
              </a:rPr>
              <a:pPr/>
              <a:t>04.12.2019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84E4B2A-65EB-4447-B83B-D865C0BD98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8021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DADBD67-CD85-4ADC-BA29-4D0E395B9CD1}" type="datetimeFigureOut">
              <a:rPr lang="ru-RU" smtClean="0">
                <a:solidFill>
                  <a:prstClr val="black">
                    <a:tint val="75000"/>
                  </a:prstClr>
                </a:solidFill>
              </a:rPr>
              <a:pPr/>
              <a:t>04.12.2019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84E4B2A-65EB-4447-B83B-D865C0BD98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76381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DADBD67-CD85-4ADC-BA29-4D0E395B9CD1}" type="datetimeFigureOut">
              <a:rPr lang="ru-RU" smtClean="0">
                <a:solidFill>
                  <a:prstClr val="black">
                    <a:tint val="75000"/>
                  </a:prstClr>
                </a:solidFill>
              </a:rPr>
              <a:pPr/>
              <a:t>04.12.2019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84E4B2A-65EB-4447-B83B-D865C0BD98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25019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DADBD67-CD85-4ADC-BA29-4D0E395B9CD1}" type="datetimeFigureOut">
              <a:rPr lang="ru-RU" smtClean="0">
                <a:solidFill>
                  <a:prstClr val="black">
                    <a:tint val="75000"/>
                  </a:prstClr>
                </a:solidFill>
              </a:rPr>
              <a:pPr/>
              <a:t>04.12.2019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84E4B2A-65EB-4447-B83B-D865C0BD98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596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DADBD67-CD85-4ADC-BA29-4D0E395B9CD1}" type="datetimeFigureOut">
              <a:rPr lang="ru-RU" smtClean="0">
                <a:solidFill>
                  <a:prstClr val="black">
                    <a:tint val="75000"/>
                  </a:prstClr>
                </a:solidFill>
              </a:rPr>
              <a:pPr/>
              <a:t>04.12.2019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84E4B2A-65EB-4447-B83B-D865C0BD98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0599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ADBD67-CD85-4ADC-BA29-4D0E395B9CD1}" type="datetimeFigureOut">
              <a:rPr lang="ru-RU" smtClean="0">
                <a:solidFill>
                  <a:prstClr val="black">
                    <a:tint val="75000"/>
                  </a:prstClr>
                </a:solidFill>
              </a:rPr>
              <a:pPr/>
              <a:t>04.12.2019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84E4B2A-65EB-4447-B83B-D865C0BD98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557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2DADBD67-CD85-4ADC-BA29-4D0E395B9CD1}" type="datetimeFigureOut">
              <a:rPr lang="ru-RU" smtClean="0">
                <a:solidFill>
                  <a:prstClr val="black">
                    <a:tint val="75000"/>
                  </a:prstClr>
                </a:solidFill>
              </a:rPr>
              <a:pPr/>
              <a:t>04.12.2019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84E4B2A-65EB-4447-B83B-D865C0BD98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4158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5B7DD14-D2FD-48FE-8BDE-F8E7B2703435}" type="datetimeFigureOut">
              <a:rPr lang="ru-RU" smtClean="0"/>
              <a:t>04.12.2019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E64E94-F195-48B6-8F48-F5377EEE6089}" type="slidenum">
              <a:rPr lang="ru-RU" smtClean="0"/>
              <a:t>‹#›</a:t>
            </a:fld>
            <a:endParaRPr lang="ru-RU"/>
          </a:p>
        </p:txBody>
      </p:sp>
    </p:spTree>
    <p:extLst>
      <p:ext uri="{BB962C8B-B14F-4D97-AF65-F5344CB8AC3E}">
        <p14:creationId xmlns:p14="http://schemas.microsoft.com/office/powerpoint/2010/main" val="4021633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2DADBD67-CD85-4ADC-BA29-4D0E395B9CD1}" type="datetimeFigureOut">
              <a:rPr lang="ru-RU" smtClean="0">
                <a:solidFill>
                  <a:prstClr val="black">
                    <a:tint val="75000"/>
                  </a:prstClr>
                </a:solidFill>
              </a:rPr>
              <a:pPr/>
              <a:t>04.12.2019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84E4B2A-65EB-4447-B83B-D865C0BD98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0661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ADBD67-CD85-4ADC-BA29-4D0E395B9CD1}" type="datetimeFigureOut">
              <a:rPr lang="ru-RU" smtClean="0">
                <a:solidFill>
                  <a:prstClr val="black">
                    <a:tint val="75000"/>
                  </a:prstClr>
                </a:solidFill>
              </a:rPr>
              <a:pPr/>
              <a:t>04.12.2019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84E4B2A-65EB-4447-B83B-D865C0BD98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56285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ADBD67-CD85-4ADC-BA29-4D0E395B9CD1}" type="datetimeFigureOut">
              <a:rPr lang="ru-RU" smtClean="0">
                <a:solidFill>
                  <a:prstClr val="black">
                    <a:tint val="75000"/>
                  </a:prstClr>
                </a:solidFill>
              </a:rPr>
              <a:pPr/>
              <a:t>04.12.2019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84E4B2A-65EB-4447-B83B-D865C0BD98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0066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575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2826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58852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30997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ru-RU">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57331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ru-RU">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144209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ru-RU">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8976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B7DD14-D2FD-48FE-8BDE-F8E7B2703435}" type="datetimeFigureOut">
              <a:rPr lang="ru-RU" smtClean="0"/>
              <a:t>04.12.2019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E64E94-F195-48B6-8F48-F5377EEE6089}" type="slidenum">
              <a:rPr lang="ru-RU" smtClean="0"/>
              <a:t>‹#›</a:t>
            </a:fld>
            <a:endParaRPr lang="ru-RU"/>
          </a:p>
        </p:txBody>
      </p:sp>
    </p:spTree>
    <p:extLst>
      <p:ext uri="{BB962C8B-B14F-4D97-AF65-F5344CB8AC3E}">
        <p14:creationId xmlns:p14="http://schemas.microsoft.com/office/powerpoint/2010/main" val="388737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3250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8477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08049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6559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054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20824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5340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87762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ru-RU">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4011597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ru-RU">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90327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5B7DD14-D2FD-48FE-8BDE-F8E7B2703435}" type="datetimeFigureOut">
              <a:rPr lang="ru-RU" smtClean="0"/>
              <a:t>04.12.2019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E64E94-F195-48B6-8F48-F5377EEE6089}" type="slidenum">
              <a:rPr lang="ru-RU" smtClean="0"/>
              <a:t>‹#›</a:t>
            </a:fld>
            <a:endParaRPr lang="ru-RU"/>
          </a:p>
        </p:txBody>
      </p:sp>
    </p:spTree>
    <p:extLst>
      <p:ext uri="{BB962C8B-B14F-4D97-AF65-F5344CB8AC3E}">
        <p14:creationId xmlns:p14="http://schemas.microsoft.com/office/powerpoint/2010/main" val="3285385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ru-RU">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95234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075441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3604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5780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06898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350165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42633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98095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32394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137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5B7DD14-D2FD-48FE-8BDE-F8E7B2703435}" type="datetimeFigureOut">
              <a:rPr lang="ru-RU" smtClean="0"/>
              <a:t>04.12.2019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FE64E94-F195-48B6-8F48-F5377EEE6089}" type="slidenum">
              <a:rPr lang="ru-RU" smtClean="0"/>
              <a:t>‹#›</a:t>
            </a:fld>
            <a:endParaRPr lang="ru-RU"/>
          </a:p>
        </p:txBody>
      </p:sp>
    </p:spTree>
    <p:extLst>
      <p:ext uri="{BB962C8B-B14F-4D97-AF65-F5344CB8AC3E}">
        <p14:creationId xmlns:p14="http://schemas.microsoft.com/office/powerpoint/2010/main" val="15076154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433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535320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695829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43824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1233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343693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455984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44681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31144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059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5B7DD14-D2FD-48FE-8BDE-F8E7B2703435}" type="datetimeFigureOut">
              <a:rPr lang="ru-RU" smtClean="0"/>
              <a:t>04.12.2019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FE64E94-F195-48B6-8F48-F5377EEE6089}" type="slidenum">
              <a:rPr lang="ru-RU" smtClean="0"/>
              <a:t>‹#›</a:t>
            </a:fld>
            <a:endParaRPr lang="ru-RU"/>
          </a:p>
        </p:txBody>
      </p:sp>
    </p:spTree>
    <p:extLst>
      <p:ext uri="{BB962C8B-B14F-4D97-AF65-F5344CB8AC3E}">
        <p14:creationId xmlns:p14="http://schemas.microsoft.com/office/powerpoint/2010/main" val="3692127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83295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92285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4976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622855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9499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851736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55296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0686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189038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3448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7DD14-D2FD-48FE-8BDE-F8E7B2703435}" type="datetimeFigureOut">
              <a:rPr lang="ru-RU" smtClean="0"/>
              <a:t>04.12.2019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FE64E94-F195-48B6-8F48-F5377EEE6089}" type="slidenum">
              <a:rPr lang="ru-RU" smtClean="0"/>
              <a:t>‹#›</a:t>
            </a:fld>
            <a:endParaRPr lang="ru-RU"/>
          </a:p>
        </p:txBody>
      </p:sp>
    </p:spTree>
    <p:extLst>
      <p:ext uri="{BB962C8B-B14F-4D97-AF65-F5344CB8AC3E}">
        <p14:creationId xmlns:p14="http://schemas.microsoft.com/office/powerpoint/2010/main" val="26389683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325953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019251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83623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846196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525484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15940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618128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230973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887272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536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5B7DD14-D2FD-48FE-8BDE-F8E7B2703435}" type="datetimeFigureOut">
              <a:rPr lang="ru-RU" smtClean="0"/>
              <a:t>04.12.2019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E64E94-F195-48B6-8F48-F5377EEE6089}" type="slidenum">
              <a:rPr lang="ru-RU" smtClean="0"/>
              <a:t>‹#›</a:t>
            </a:fld>
            <a:endParaRPr lang="ru-RU"/>
          </a:p>
        </p:txBody>
      </p:sp>
    </p:spTree>
    <p:extLst>
      <p:ext uri="{BB962C8B-B14F-4D97-AF65-F5344CB8AC3E}">
        <p14:creationId xmlns:p14="http://schemas.microsoft.com/office/powerpoint/2010/main" val="33434996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99189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639577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07726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461860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9095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49991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197197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53809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586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5B7DD14-D2FD-48FE-8BDE-F8E7B2703435}" type="datetimeFigureOut">
              <a:rPr lang="ru-RU" smtClean="0"/>
              <a:t>04.12.2019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E64E94-F195-48B6-8F48-F5377EEE6089}" type="slidenum">
              <a:rPr lang="ru-RU" smtClean="0"/>
              <a:t>‹#›</a:t>
            </a:fld>
            <a:endParaRPr lang="ru-RU"/>
          </a:p>
        </p:txBody>
      </p:sp>
    </p:spTree>
    <p:extLst>
      <p:ext uri="{BB962C8B-B14F-4D97-AF65-F5344CB8AC3E}">
        <p14:creationId xmlns:p14="http://schemas.microsoft.com/office/powerpoint/2010/main" val="256286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7DD14-D2FD-48FE-8BDE-F8E7B2703435}" type="datetimeFigureOut">
              <a:rPr lang="ru-RU" smtClean="0"/>
              <a:t>04.12.2019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64E94-F195-48B6-8F48-F5377EEE6089}" type="slidenum">
              <a:rPr lang="ru-RU" smtClean="0"/>
              <a:t>‹#›</a:t>
            </a:fld>
            <a:endParaRPr lang="ru-RU"/>
          </a:p>
        </p:txBody>
      </p:sp>
    </p:spTree>
    <p:extLst>
      <p:ext uri="{BB962C8B-B14F-4D97-AF65-F5344CB8AC3E}">
        <p14:creationId xmlns:p14="http://schemas.microsoft.com/office/powerpoint/2010/main" val="1798583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ADBD67-CD85-4ADC-BA29-4D0E395B9CD1}" type="datetimeFigureOut">
              <a:rPr lang="ru-RU" smtClean="0">
                <a:solidFill>
                  <a:prstClr val="black">
                    <a:tint val="75000"/>
                  </a:prstClr>
                </a:solidFill>
              </a:rPr>
              <a:pPr/>
              <a:t>04.12.2019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4E4B2A-65EB-4447-B83B-D865C0BD98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30825210"/>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ru-RU">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4830408"/>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B4C71EC6-210F-42DE-9C53-41977AD35B3D}" type="datetimeFigureOut">
              <a:rPr lang="ru-RU" smtClean="0">
                <a:solidFill>
                  <a:prstClr val="black">
                    <a:lumMod val="65000"/>
                    <a:lumOff val="35000"/>
                  </a:prstClr>
                </a:solidFill>
              </a:rPr>
              <a:pPr/>
              <a:t>04.12.2019</a:t>
            </a:fld>
            <a:endParaRPr lang="ru-RU">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ru-RU">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704937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298920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643489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8629060"/>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346218-96E0-4068-8F94-666F266D98AF}" type="datetimeFigureOut">
              <a:rPr lang="ru-RU" smtClean="0">
                <a:solidFill>
                  <a:prstClr val="black">
                    <a:tint val="75000"/>
                  </a:prstClr>
                </a:solidFill>
              </a:rPr>
              <a:pPr/>
              <a:t>04.12.2019</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86217D-9259-42A3-AC0D-E11678C99F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2000535"/>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garantF1://12068518.11000" TargetMode="External"/><Relationship Id="rId5" Type="http://schemas.openxmlformats.org/officeDocument/2006/relationships/hyperlink" Target="garantF1://12068518.12000"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79.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2.xm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8.xml"/><Relationship Id="rId6" Type="http://schemas.openxmlformats.org/officeDocument/2006/relationships/image" Target="../media/image5.png"/><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a:xfrm>
            <a:off x="323850" y="217578"/>
            <a:ext cx="8479564" cy="533400"/>
          </a:xfrm>
        </p:spPr>
        <p:txBody>
          <a:bodyPr rtlCol="0">
            <a:noAutofit/>
          </a:bodyPr>
          <a:lstStyle/>
          <a:p>
            <a:pPr eaLnBrk="1" fontAlgn="auto" hangingPunct="1">
              <a:spcAft>
                <a:spcPts val="0"/>
              </a:spcAft>
              <a:defRPr/>
            </a:pPr>
            <a:r>
              <a:rPr lang="ru-RU" altLang="ru-RU" sz="1800" b="1" dirty="0">
                <a:solidFill>
                  <a:schemeClr val="accent2">
                    <a:lumMod val="50000"/>
                  </a:schemeClr>
                </a:solidFill>
                <a:latin typeface="Times New Roman" panose="02020603050405020304" pitchFamily="18" charset="0"/>
              </a:rPr>
              <a:t>Управление Федеральной службы по надзору в сфере защиты прав потребителей и благополучия человека по Республике Саха (Якутия)</a:t>
            </a:r>
            <a:endParaRPr lang="ru-RU" altLang="ru-RU" dirty="0">
              <a:solidFill>
                <a:schemeClr val="accent2">
                  <a:lumMod val="50000"/>
                </a:schemeClr>
              </a:solidFill>
            </a:endParaRPr>
          </a:p>
        </p:txBody>
      </p:sp>
      <p:sp>
        <p:nvSpPr>
          <p:cNvPr id="4099" name="Rectangle 3"/>
          <p:cNvSpPr>
            <a:spLocks noGrp="1" noChangeArrowheads="1"/>
          </p:cNvSpPr>
          <p:nvPr>
            <p:ph type="subTitle" idx="1"/>
          </p:nvPr>
        </p:nvSpPr>
        <p:spPr>
          <a:xfrm>
            <a:off x="323850" y="1657972"/>
            <a:ext cx="8662988" cy="3412792"/>
          </a:xfrm>
        </p:spPr>
        <p:txBody>
          <a:bodyPr rtlCol="0">
            <a:noAutofit/>
          </a:bodyPr>
          <a:lstStyle/>
          <a:p>
            <a:pPr>
              <a:lnSpc>
                <a:spcPct val="110000"/>
              </a:lnSpc>
              <a:spcBef>
                <a:spcPts val="0"/>
              </a:spcBef>
              <a:defRPr/>
            </a:pPr>
            <a:r>
              <a:rPr lang="ru-RU"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Риск-ориентированный подход при организации и проведении КНМ.</a:t>
            </a:r>
          </a:p>
          <a:p>
            <a:pPr>
              <a:lnSpc>
                <a:spcPct val="110000"/>
              </a:lnSpc>
              <a:spcBef>
                <a:spcPts val="0"/>
              </a:spcBef>
              <a:defRPr/>
            </a:pPr>
            <a:r>
              <a:rPr lang="ru-RU"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Основные требования санитарного законодательства. </a:t>
            </a:r>
          </a:p>
          <a:p>
            <a:pPr>
              <a:lnSpc>
                <a:spcPct val="110000"/>
              </a:lnSpc>
              <a:spcBef>
                <a:spcPts val="0"/>
              </a:spcBef>
              <a:defRPr/>
            </a:pPr>
            <a:r>
              <a:rPr lang="ru-RU"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Организация проведения производственного контроля на объектах пищевой промышленности. </a:t>
            </a: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827" y="901326"/>
            <a:ext cx="744070" cy="75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720950" y="5745302"/>
            <a:ext cx="8033825" cy="707886"/>
          </a:xfrm>
          <a:prstGeom prst="rect">
            <a:avLst/>
          </a:prstGeom>
        </p:spPr>
        <p:txBody>
          <a:bodyPr wrap="square">
            <a:spAutoFit/>
          </a:bodyPr>
          <a:lstStyle/>
          <a:p>
            <a:pPr algn="ctr" eaLnBrk="1" hangingPunct="1">
              <a:defRPr/>
            </a:pPr>
            <a:r>
              <a:rPr lang="ru-RU" sz="2000" b="1" dirty="0">
                <a:solidFill>
                  <a:schemeClr val="accent2">
                    <a:lumMod val="50000"/>
                  </a:schemeClr>
                </a:solidFill>
                <a:latin typeface="Times New Roman" pitchFamily="18" charset="0"/>
              </a:rPr>
              <a:t>Еремеева Аина Прокопьевна – заместитель начальника отдела санитарного надзора, лицензирования и регистрации</a:t>
            </a:r>
          </a:p>
        </p:txBody>
      </p:sp>
      <p:sp>
        <p:nvSpPr>
          <p:cNvPr id="74758" name="Rectangle 6"/>
          <p:cNvSpPr>
            <a:spLocks noChangeArrowheads="1"/>
          </p:cNvSpPr>
          <p:nvPr/>
        </p:nvSpPr>
        <p:spPr bwMode="auto">
          <a:xfrm>
            <a:off x="323850" y="5805488"/>
            <a:ext cx="85677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1400" b="1" dirty="0">
              <a:latin typeface="Times New Roman" panose="02020603050405020304" pitchFamily="18" charset="0"/>
              <a:cs typeface="Arial" panose="020B0604020202020204" pitchFamily="34" charset="0"/>
            </a:endParaRPr>
          </a:p>
          <a:p>
            <a:pPr algn="ctr" eaLnBrk="1" hangingPunct="1">
              <a:spcBef>
                <a:spcPct val="0"/>
              </a:spcBef>
              <a:buFontTx/>
              <a:buNone/>
            </a:pPr>
            <a:endParaRPr lang="ru-RU" altLang="ru-RU" sz="1400" b="1" dirty="0">
              <a:latin typeface="Times New Roman" panose="02020603050405020304" pitchFamily="18" charset="0"/>
              <a:cs typeface="Arial" panose="020B0604020202020204" pitchFamily="34" charset="0"/>
            </a:endParaRPr>
          </a:p>
          <a:p>
            <a:pPr algn="ctr" eaLnBrk="1" hangingPunct="1">
              <a:spcBef>
                <a:spcPct val="0"/>
              </a:spcBef>
              <a:buFontTx/>
              <a:buNone/>
            </a:pPr>
            <a:endParaRPr lang="ru-RU" altLang="ru-RU" sz="1400" b="1" dirty="0">
              <a:latin typeface="Times New Roman" panose="02020603050405020304" pitchFamily="18" charset="0"/>
              <a:cs typeface="Arial" panose="020B0604020202020204" pitchFamily="34" charset="0"/>
            </a:endParaRPr>
          </a:p>
          <a:p>
            <a:pPr algn="ctr" eaLnBrk="1" hangingPunct="1">
              <a:spcBef>
                <a:spcPct val="0"/>
              </a:spcBef>
              <a:buFontTx/>
              <a:buNone/>
            </a:pPr>
            <a:endParaRPr lang="ru-RU" altLang="ru-RU" sz="1400" b="1" dirty="0">
              <a:latin typeface="Times New Roman" panose="02020603050405020304" pitchFamily="18" charset="0"/>
              <a:cs typeface="Arial" panose="020B0604020202020204" pitchFamily="34" charset="0"/>
            </a:endParaRPr>
          </a:p>
          <a:p>
            <a:pPr algn="ctr" eaLnBrk="1" hangingPunct="1">
              <a:spcBef>
                <a:spcPct val="0"/>
              </a:spcBef>
              <a:buFontTx/>
              <a:buNone/>
            </a:pPr>
            <a:r>
              <a:rPr lang="ru-RU" altLang="ru-RU" sz="1400" b="1" dirty="0">
                <a:latin typeface="Times New Roman" panose="02020603050405020304" pitchFamily="18" charset="0"/>
                <a:cs typeface="Arial" panose="020B0604020202020204" pitchFamily="34" charset="0"/>
              </a:rPr>
              <a:t>2019 год</a:t>
            </a:r>
          </a:p>
        </p:txBody>
      </p:sp>
    </p:spTree>
    <p:extLst>
      <p:ext uri="{BB962C8B-B14F-4D97-AF65-F5344CB8AC3E}">
        <p14:creationId xmlns:p14="http://schemas.microsoft.com/office/powerpoint/2010/main" val="384057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3"/>
          <a:stretch>
            <a:fillRect/>
          </a:stretch>
        </p:blipFill>
        <p:spPr>
          <a:xfrm>
            <a:off x="49770" y="963474"/>
            <a:ext cx="8956713" cy="5566635"/>
          </a:xfrm>
          <a:prstGeom prst="rect">
            <a:avLst/>
          </a:prstGeom>
        </p:spPr>
      </p:pic>
      <p:sp>
        <p:nvSpPr>
          <p:cNvPr id="6" name="Заголовок 1">
            <a:extLst>
              <a:ext uri="{FF2B5EF4-FFF2-40B4-BE49-F238E27FC236}">
                <a16:creationId xmlns:a16="http://schemas.microsoft.com/office/drawing/2014/main" id="{07B9E7B5-F3E1-4EB3-B493-5E9358644F4D}"/>
              </a:ext>
            </a:extLst>
          </p:cNvPr>
          <p:cNvSpPr txBox="1">
            <a:spLocks/>
          </p:cNvSpPr>
          <p:nvPr/>
        </p:nvSpPr>
        <p:spPr>
          <a:xfrm>
            <a:off x="369455" y="59410"/>
            <a:ext cx="8317345" cy="707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ru-RU" altLang="ru-RU" sz="2800" b="1" dirty="0">
                <a:solidFill>
                  <a:srgbClr val="003399"/>
                </a:solidFill>
                <a:latin typeface="Arial" panose="020B0604020202020204" pitchFamily="34" charset="0"/>
                <a:cs typeface="Arial" panose="020B0604020202020204" pitchFamily="34" charset="0"/>
              </a:rPr>
              <a:t>Распределение по группам санитарно-эпидемиологического благополучия</a:t>
            </a:r>
          </a:p>
        </p:txBody>
      </p:sp>
      <p:pic>
        <p:nvPicPr>
          <p:cNvPr id="8" name="Рисунок 7"/>
          <p:cNvPicPr>
            <a:picLocks noChangeAspect="1"/>
          </p:cNvPicPr>
          <p:nvPr/>
        </p:nvPicPr>
        <p:blipFill>
          <a:blip r:embed="rId4"/>
          <a:stretch>
            <a:fillRect/>
          </a:stretch>
        </p:blipFill>
        <p:spPr>
          <a:xfrm>
            <a:off x="8647967" y="115955"/>
            <a:ext cx="420743" cy="468638"/>
          </a:xfrm>
          <a:prstGeom prst="rect">
            <a:avLst/>
          </a:prstGeom>
        </p:spPr>
      </p:pic>
    </p:spTree>
    <p:extLst>
      <p:ext uri="{BB962C8B-B14F-4D97-AF65-F5344CB8AC3E}">
        <p14:creationId xmlns:p14="http://schemas.microsoft.com/office/powerpoint/2010/main" val="134933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ÐÐ°ÑÑÐ¸Ð½ÐºÐ¸ Ð¿Ð¾ Ð·Ð°Ð¿ÑÐ¾ÑÑ ÑÐ¾ÑÐ¿Ð¾ÑÑÐµÐ±Ð½Ð°Ð´Ð·Ð¾Ñ ÐºÐ¾Ð½ÑÑÐ¾Ð»ÑÐ½Ð°Ñ Ð·Ð°ÐºÑÐ¿Ðº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417" y="2005948"/>
            <a:ext cx="2958293" cy="323201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9669" y="144183"/>
            <a:ext cx="8598669" cy="578576"/>
          </a:xfrm>
        </p:spPr>
        <p:txBody>
          <a:bodyPr>
            <a:noAutofit/>
          </a:bodyPr>
          <a:lstStyle/>
          <a:p>
            <a:r>
              <a:rPr lang="ru-RU" sz="2800" b="1" dirty="0">
                <a:solidFill>
                  <a:srgbClr val="000066"/>
                </a:solidFill>
                <a:latin typeface="Arial" panose="020B0604020202020204" pitchFamily="34" charset="0"/>
                <a:ea typeface="Arial Unicode MS" panose="020B0604020202020204" pitchFamily="34" charset="-128"/>
                <a:cs typeface="Arial" panose="020B0604020202020204" pitchFamily="34" charset="0"/>
              </a:rPr>
              <a:t>Уведомительный порядок</a:t>
            </a:r>
          </a:p>
        </p:txBody>
      </p:sp>
      <p:sp>
        <p:nvSpPr>
          <p:cNvPr id="4" name="Прямоугольник 3"/>
          <p:cNvSpPr/>
          <p:nvPr/>
        </p:nvSpPr>
        <p:spPr>
          <a:xfrm>
            <a:off x="0" y="789744"/>
            <a:ext cx="8278268" cy="34289"/>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solidFill>
                <a:prstClr val="white"/>
              </a:solidFill>
            </a:endParaRPr>
          </a:p>
        </p:txBody>
      </p:sp>
      <p:pic>
        <p:nvPicPr>
          <p:cNvPr id="5" name="Рисунок 4"/>
          <p:cNvPicPr>
            <a:picLocks noChangeAspect="1"/>
          </p:cNvPicPr>
          <p:nvPr/>
        </p:nvPicPr>
        <p:blipFill>
          <a:blip r:embed="rId4"/>
          <a:stretch>
            <a:fillRect/>
          </a:stretch>
        </p:blipFill>
        <p:spPr>
          <a:xfrm>
            <a:off x="8647967" y="23832"/>
            <a:ext cx="420743" cy="468638"/>
          </a:xfrm>
          <a:prstGeom prst="rect">
            <a:avLst/>
          </a:prstGeom>
        </p:spPr>
      </p:pic>
      <p:sp>
        <p:nvSpPr>
          <p:cNvPr id="14" name="Объект 2"/>
          <p:cNvSpPr txBox="1">
            <a:spLocks/>
          </p:cNvSpPr>
          <p:nvPr/>
        </p:nvSpPr>
        <p:spPr>
          <a:xfrm>
            <a:off x="52997" y="1525182"/>
            <a:ext cx="6280484" cy="7834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ru-RU" sz="788" b="1" dirty="0">
              <a:solidFill>
                <a:srgbClr val="800000"/>
              </a:solidFill>
              <a:latin typeface="Arial" panose="020B0604020202020204" pitchFamily="34" charset="0"/>
              <a:cs typeface="Arial" panose="020B0604020202020204" pitchFamily="34" charset="0"/>
            </a:endParaRPr>
          </a:p>
        </p:txBody>
      </p:sp>
      <p:sp>
        <p:nvSpPr>
          <p:cNvPr id="18" name="Объект 2"/>
          <p:cNvSpPr txBox="1">
            <a:spLocks/>
          </p:cNvSpPr>
          <p:nvPr/>
        </p:nvSpPr>
        <p:spPr>
          <a:xfrm>
            <a:off x="319051" y="1025236"/>
            <a:ext cx="5494550" cy="463665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19" name="Объект 2"/>
          <p:cNvSpPr txBox="1">
            <a:spLocks/>
          </p:cNvSpPr>
          <p:nvPr/>
        </p:nvSpPr>
        <p:spPr>
          <a:xfrm>
            <a:off x="299197" y="3494130"/>
            <a:ext cx="549455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0" name="Объект 2"/>
          <p:cNvSpPr txBox="1">
            <a:spLocks/>
          </p:cNvSpPr>
          <p:nvPr/>
        </p:nvSpPr>
        <p:spPr>
          <a:xfrm>
            <a:off x="299197" y="4609922"/>
            <a:ext cx="562034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3" name="Прямоугольник 22"/>
          <p:cNvSpPr/>
          <p:nvPr/>
        </p:nvSpPr>
        <p:spPr>
          <a:xfrm flipV="1">
            <a:off x="0" y="6655027"/>
            <a:ext cx="1344528" cy="192830"/>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solidFill>
                <a:prstClr val="white"/>
              </a:solidFill>
            </a:endParaRPr>
          </a:p>
        </p:txBody>
      </p:sp>
      <p:sp>
        <p:nvSpPr>
          <p:cNvPr id="24" name="Прямоугольник 23"/>
          <p:cNvSpPr/>
          <p:nvPr/>
        </p:nvSpPr>
        <p:spPr>
          <a:xfrm>
            <a:off x="1344529" y="6655027"/>
            <a:ext cx="7799471" cy="1928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solidFill>
                <a:prstClr val="white"/>
              </a:solidFill>
            </a:endParaRPr>
          </a:p>
        </p:txBody>
      </p:sp>
      <p:sp>
        <p:nvSpPr>
          <p:cNvPr id="16" name="Прямоугольник 15"/>
          <p:cNvSpPr/>
          <p:nvPr/>
        </p:nvSpPr>
        <p:spPr>
          <a:xfrm>
            <a:off x="8112467" y="789743"/>
            <a:ext cx="955969" cy="3428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solidFill>
                <a:prstClr val="white"/>
              </a:solidFill>
            </a:endParaRPr>
          </a:p>
        </p:txBody>
      </p:sp>
      <p:sp>
        <p:nvSpPr>
          <p:cNvPr id="3" name="Прямоугольник 2"/>
          <p:cNvSpPr/>
          <p:nvPr/>
        </p:nvSpPr>
        <p:spPr>
          <a:xfrm>
            <a:off x="166255" y="1025235"/>
            <a:ext cx="5773137" cy="5755422"/>
          </a:xfrm>
          <a:prstGeom prst="rect">
            <a:avLst/>
          </a:prstGeom>
        </p:spPr>
        <p:txBody>
          <a:bodyPr wrap="square">
            <a:spAutoFit/>
          </a:bodyPr>
          <a:lstStyle/>
          <a:p>
            <a:pPr marL="285750" indent="-285750" algn="ctr">
              <a:buFont typeface="Wingdings" panose="05000000000000000000" pitchFamily="2" charset="2"/>
              <a:buChar char="Ø"/>
            </a:pPr>
            <a:r>
              <a:rPr lang="ru-RU" dirty="0">
                <a:solidFill>
                  <a:srgbClr val="FF0000"/>
                </a:solidFill>
                <a:latin typeface="Arial" panose="020B0604020202020204" pitchFamily="34" charset="0"/>
                <a:cs typeface="Arial" panose="020B0604020202020204" pitchFamily="34" charset="0"/>
              </a:rPr>
              <a:t>Федеральный закон от 26 декабря 2008 г. N 294-ФЗ «О защите прав юридических лиц и индивидуальных предпринимателей при осуществлении государственного контроля (надзора) и муниципального контроля» (статья 8)</a:t>
            </a:r>
          </a:p>
          <a:p>
            <a:pPr algn="ctr"/>
            <a:endParaRPr lang="ru-RU" dirty="0">
              <a:solidFill>
                <a:srgbClr val="FF0000"/>
              </a:solidFill>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Ø"/>
            </a:pPr>
            <a:r>
              <a:rPr lang="ru-RU" dirty="0">
                <a:solidFill>
                  <a:srgbClr val="FF0000"/>
                </a:solidFill>
                <a:latin typeface="Arial" panose="020B0604020202020204" pitchFamily="34" charset="0"/>
                <a:cs typeface="Arial" panose="020B0604020202020204" pitchFamily="34" charset="0"/>
              </a:rPr>
              <a:t>Постановление Правительства РФ от 16 июля 2009 г. N 584»Об уведомительном порядке начала осуществления отдельных видов предпринимательской деятельности»</a:t>
            </a:r>
          </a:p>
          <a:p>
            <a:pPr algn="just"/>
            <a:r>
              <a:rPr lang="ru-RU" sz="1200" dirty="0">
                <a:latin typeface="Arial" panose="020B0604020202020204" pitchFamily="34" charset="0"/>
                <a:cs typeface="Arial" panose="020B0604020202020204" pitchFamily="34" charset="0"/>
              </a:rPr>
              <a:t>Юридические лица, индивидуальные предприниматели обязаны уведомить о начале осуществления отдельных видов предпринимательской деятельности уполномоченный или уполномоченные в соответствующей сфере деятельности орган (органы) государственного контроля (надзора) (далее в настоящей статье - уполномоченный орган государственного контроля (надзора). </a:t>
            </a:r>
            <a:r>
              <a:rPr lang="ru-RU" sz="1200" dirty="0">
                <a:solidFill>
                  <a:srgbClr val="106BBE"/>
                </a:solidFill>
                <a:latin typeface="Arial" panose="020B0604020202020204" pitchFamily="34" charset="0"/>
                <a:cs typeface="Arial" panose="020B0604020202020204" pitchFamily="34" charset="0"/>
                <a:hlinkClick r:id="rId5"/>
              </a:rPr>
              <a:t>Уведомление о начале осуществления отдельных видов предпринимательской деятельности представляется юридическими лицами, индивидуальными предпринимателями, осуществляющими выполнение работ и услуг в соответствии с утвержденным Правительством Российской Федерации </a:t>
            </a:r>
            <a:r>
              <a:rPr lang="ru-RU" sz="1200" dirty="0">
                <a:solidFill>
                  <a:srgbClr val="106BBE"/>
                </a:solidFill>
                <a:latin typeface="Arial" panose="020B0604020202020204" pitchFamily="34" charset="0"/>
                <a:cs typeface="Arial" panose="020B0604020202020204" pitchFamily="34" charset="0"/>
                <a:hlinkClick r:id="rId6"/>
              </a:rPr>
              <a:t>перечнем работ и услуг. </a:t>
            </a:r>
          </a:p>
          <a:p>
            <a:pPr algn="just"/>
            <a:endParaRPr lang="ru-RU" sz="1200" dirty="0">
              <a:solidFill>
                <a:srgbClr val="106BBE"/>
              </a:solidFill>
              <a:latin typeface="Arial" panose="020B0604020202020204" pitchFamily="34" charset="0"/>
              <a:cs typeface="Arial" panose="020B0604020202020204" pitchFamily="34" charset="0"/>
              <a:hlinkClick r:id="rId6"/>
            </a:endParaRPr>
          </a:p>
          <a:p>
            <a:pPr algn="just"/>
            <a:r>
              <a:rPr lang="ru-RU" sz="1100" dirty="0">
                <a:latin typeface="Arial" panose="020B0604020202020204" pitchFamily="34" charset="0"/>
                <a:cs typeface="Arial" panose="020B0604020202020204" pitchFamily="34" charset="0"/>
              </a:rPr>
              <a:t>Можно направлять и регистрировать уведомления в электронном виде через портал </a:t>
            </a:r>
            <a:r>
              <a:rPr lang="ru-RU" sz="1100" dirty="0" err="1">
                <a:latin typeface="Arial" panose="020B0604020202020204" pitchFamily="34" charset="0"/>
                <a:cs typeface="Arial" panose="020B0604020202020204" pitchFamily="34" charset="0"/>
              </a:rPr>
              <a:t>госуслуг</a:t>
            </a:r>
            <a:r>
              <a:rPr lang="ru-RU" sz="1100" dirty="0">
                <a:latin typeface="Arial" panose="020B0604020202020204" pitchFamily="34" charset="0"/>
                <a:cs typeface="Arial" panose="020B0604020202020204" pitchFamily="34" charset="0"/>
              </a:rPr>
              <a:t> и через территориальные обособленные структурные подразделения ГАУ «Многофункциональный центр предоставления государственных и муниципальных услуг в Республике Саха (Якутия)»;</a:t>
            </a:r>
          </a:p>
          <a:p>
            <a:pPr algn="just"/>
            <a:endParaRPr lang="ru-RU" sz="1200" dirty="0">
              <a:solidFill>
                <a:srgbClr val="106BBE"/>
              </a:solidFill>
              <a:latin typeface="Arial" panose="020B0604020202020204" pitchFamily="34" charset="0"/>
              <a:cs typeface="Arial" panose="020B0604020202020204" pitchFamily="34" charset="0"/>
              <a:hlinkClick r:id="rId6"/>
            </a:endParaRPr>
          </a:p>
        </p:txBody>
      </p:sp>
    </p:spTree>
    <p:extLst>
      <p:ext uri="{BB962C8B-B14F-4D97-AF65-F5344CB8AC3E}">
        <p14:creationId xmlns:p14="http://schemas.microsoft.com/office/powerpoint/2010/main" val="48388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936754" y="116632"/>
            <a:ext cx="8099742" cy="1080120"/>
          </a:xfrm>
        </p:spPr>
        <p:txBody>
          <a:bodyPr/>
          <a:lstStyle/>
          <a:p>
            <a:pPr marL="182563" indent="538163" algn="just">
              <a:buFont typeface="Georgia" panose="02040502050405020303" pitchFamily="18" charset="0"/>
              <a:buNone/>
              <a:defRPr/>
            </a:pPr>
            <a:r>
              <a:rPr lang="ru-RU" sz="2400" dirty="0">
                <a:solidFill>
                  <a:srgbClr val="0000FF"/>
                </a:solidFill>
                <a:effectLst/>
                <a:latin typeface="Times New Roman" panose="02020603050405020304" pitchFamily="18" charset="0"/>
                <a:cs typeface="Times New Roman" panose="02020603050405020304" pitchFamily="18" charset="0"/>
              </a:rPr>
              <a:t>Кто обязан подавать уведомление о начале осуществления предпринимательской деятельности?</a:t>
            </a:r>
            <a:br>
              <a:rPr lang="ru-RU" sz="2400" dirty="0">
                <a:solidFill>
                  <a:srgbClr val="0000FF"/>
                </a:solidFill>
                <a:effectLst/>
                <a:latin typeface="Times New Roman" panose="02020603050405020304" pitchFamily="18" charset="0"/>
                <a:cs typeface="Times New Roman" panose="02020603050405020304" pitchFamily="18" charset="0"/>
              </a:rPr>
            </a:b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0"/>
            <a:ext cx="9001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Картинки по запросу юридическое лиц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35" y="1196752"/>
            <a:ext cx="4320480" cy="3240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678" name="Picture 6" descr="http://finrussia.ru/uploads/media/news/0001/04/fb0c605c49e20cb88eda1bd4d0e9a67a9d141228.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789040"/>
            <a:ext cx="4320480" cy="2880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Выноска со стрелкой влево 8"/>
          <p:cNvSpPr/>
          <p:nvPr/>
        </p:nvSpPr>
        <p:spPr>
          <a:xfrm>
            <a:off x="4590814" y="1633384"/>
            <a:ext cx="4301666" cy="1512168"/>
          </a:xfrm>
          <a:prstGeom prst="leftArrowCallout">
            <a:avLst>
              <a:gd name="adj1" fmla="val 25000"/>
              <a:gd name="adj2" fmla="val 25000"/>
              <a:gd name="adj3" fmla="val 25000"/>
              <a:gd name="adj4" fmla="val 7906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ru-RU" sz="3200" b="1" dirty="0">
                <a:latin typeface="Times New Roman" panose="02020603050405020304" pitchFamily="18" charset="0"/>
                <a:cs typeface="Times New Roman" panose="02020603050405020304" pitchFamily="18" charset="0"/>
              </a:rPr>
              <a:t>Юридическое лицо</a:t>
            </a:r>
          </a:p>
        </p:txBody>
      </p:sp>
      <p:sp>
        <p:nvSpPr>
          <p:cNvPr id="10" name="Выноска со стрелкой вправо 9"/>
          <p:cNvSpPr/>
          <p:nvPr/>
        </p:nvSpPr>
        <p:spPr>
          <a:xfrm>
            <a:off x="395536" y="4758938"/>
            <a:ext cx="4320480" cy="1296144"/>
          </a:xfrm>
          <a:prstGeom prst="rightArrowCallout">
            <a:avLst>
              <a:gd name="adj1" fmla="val 25000"/>
              <a:gd name="adj2" fmla="val 25000"/>
              <a:gd name="adj3" fmla="val 25000"/>
              <a:gd name="adj4" fmla="val 80826"/>
            </a:avLst>
          </a:prstGeom>
          <a:ln>
            <a:noFill/>
          </a:ln>
          <a:effectLst>
            <a:outerShdw blurRad="44450" dist="27940" dir="5400000" algn="ctr">
              <a:srgbClr val="000000">
                <a:alpha val="32000"/>
              </a:srgbClr>
            </a:outerShdw>
          </a:effectLst>
          <a:scene3d>
            <a:camera prst="orthographicFront">
              <a:rot lat="0" lon="0" rev="0"/>
            </a:camera>
            <a:lightRig rig="balanced" dir="tr">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ru-RU" sz="2800" b="1" dirty="0">
                <a:latin typeface="Times New Roman" panose="02020603050405020304" pitchFamily="18" charset="0"/>
                <a:cs typeface="Times New Roman" panose="02020603050405020304" pitchFamily="18" charset="0"/>
              </a:rPr>
              <a:t>Индивидуальный предприниматель</a:t>
            </a:r>
          </a:p>
        </p:txBody>
      </p:sp>
    </p:spTree>
    <p:extLst>
      <p:ext uri="{BB962C8B-B14F-4D97-AF65-F5344CB8AC3E}">
        <p14:creationId xmlns:p14="http://schemas.microsoft.com/office/powerpoint/2010/main" val="382297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913"/>
            <a:ext cx="8084616" cy="706090"/>
          </a:xfrm>
        </p:spPr>
        <p:txBody>
          <a:bodyPr>
            <a:normAutofit fontScale="90000"/>
          </a:bodyPr>
          <a:lstStyle/>
          <a:p>
            <a:pPr marL="0" indent="0" algn="ctr" eaLnBrk="1" fontAlgn="auto" hangingPunct="1">
              <a:spcAft>
                <a:spcPts val="0"/>
              </a:spcAft>
              <a:buClr>
                <a:schemeClr val="accent6">
                  <a:lumMod val="75000"/>
                </a:schemeClr>
              </a:buClr>
              <a:buFont typeface="Georgia" panose="02040502050405020303" pitchFamily="18" charset="0"/>
              <a:buNone/>
              <a:defRPr/>
            </a:pPr>
            <a:r>
              <a:rPr lang="ru-RU" sz="3000" dirty="0">
                <a:solidFill>
                  <a:srgbClr val="000099"/>
                </a:solidFill>
                <a:latin typeface="Times New Roman" pitchFamily="18" charset="0"/>
                <a:cs typeface="Times New Roman" pitchFamily="18" charset="0"/>
              </a:rPr>
              <a:t>Перечень видов деятельности подлежащих уведомительному порядку </a:t>
            </a:r>
          </a:p>
        </p:txBody>
      </p:sp>
      <p:pic>
        <p:nvPicPr>
          <p:cNvPr id="81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0"/>
            <a:ext cx="9001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Объект 2"/>
          <p:cNvSpPr txBox="1">
            <a:spLocks/>
          </p:cNvSpPr>
          <p:nvPr/>
        </p:nvSpPr>
        <p:spPr bwMode="auto">
          <a:xfrm>
            <a:off x="4787900" y="1328738"/>
            <a:ext cx="4248150" cy="5400675"/>
          </a:xfrm>
          <a:prstGeom prst="rect">
            <a:avLst/>
          </a:prstGeom>
          <a:ln w="12700"/>
        </p:spPr>
        <p:style>
          <a:lnRef idx="2">
            <a:schemeClr val="accent6"/>
          </a:lnRef>
          <a:fillRef idx="1">
            <a:schemeClr val="lt1"/>
          </a:fillRef>
          <a:effectRef idx="0">
            <a:schemeClr val="accent6"/>
          </a:effectRef>
          <a:fontRef idx="minor">
            <a:schemeClr val="dk1"/>
          </a:fontRef>
        </p:style>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lnSpc>
                <a:spcPct val="115000"/>
              </a:lnSpc>
              <a:spcAft>
                <a:spcPts val="0"/>
              </a:spcAft>
              <a:buFont typeface="Wingdings" panose="05000000000000000000" pitchFamily="2" charset="2"/>
              <a:buChar char="§"/>
              <a:defRPr/>
            </a:pPr>
            <a:r>
              <a:rPr lang="ru-RU" sz="1400" dirty="0">
                <a:latin typeface="Times New Roman" panose="02020603050405020304" pitchFamily="18" charset="0"/>
                <a:ea typeface="Calibri" panose="020F0502020204030204" pitchFamily="34" charset="0"/>
                <a:cs typeface="Times New Roman" panose="02020603050405020304" pitchFamily="18" charset="0"/>
              </a:rPr>
              <a:t>Производство рафинированных масел и жиров</a:t>
            </a:r>
          </a:p>
          <a:p>
            <a:pPr marL="0" indent="0" algn="just">
              <a:lnSpc>
                <a:spcPct val="115000"/>
              </a:lnSpc>
              <a:spcAft>
                <a:spcPts val="0"/>
              </a:spcAft>
              <a:buFont typeface="Wingdings" panose="05000000000000000000" pitchFamily="2" charset="2"/>
              <a:buChar char="§"/>
              <a:defRPr/>
            </a:pPr>
            <a:r>
              <a:rPr lang="ru-RU" sz="1400" dirty="0">
                <a:latin typeface="Times New Roman" panose="02020603050405020304" pitchFamily="18" charset="0"/>
                <a:ea typeface="Calibri" panose="020F0502020204030204" pitchFamily="34" charset="0"/>
                <a:cs typeface="Times New Roman" panose="02020603050405020304" pitchFamily="18" charset="0"/>
              </a:rPr>
              <a:t>Производство сахара</a:t>
            </a:r>
          </a:p>
          <a:p>
            <a:pPr marL="0" indent="0" algn="just">
              <a:lnSpc>
                <a:spcPct val="115000"/>
              </a:lnSpc>
              <a:spcAft>
                <a:spcPts val="0"/>
              </a:spcAft>
              <a:buFont typeface="Wingdings" panose="05000000000000000000" pitchFamily="2" charset="2"/>
              <a:buChar char="§"/>
              <a:defRPr/>
            </a:pPr>
            <a:r>
              <a:rPr lang="ru-RU" sz="1400" dirty="0">
                <a:latin typeface="Times New Roman" panose="02020603050405020304" pitchFamily="18" charset="0"/>
                <a:ea typeface="Calibri" panose="020F0502020204030204" pitchFamily="34" charset="0"/>
                <a:cs typeface="Times New Roman" panose="02020603050405020304" pitchFamily="18" charset="0"/>
              </a:rPr>
              <a:t>Производство мукомольной продукции</a:t>
            </a:r>
          </a:p>
          <a:p>
            <a:pPr marL="0" indent="0" algn="just">
              <a:lnSpc>
                <a:spcPct val="115000"/>
              </a:lnSpc>
              <a:spcAft>
                <a:spcPts val="0"/>
              </a:spcAft>
              <a:buFont typeface="Wingdings" panose="05000000000000000000" pitchFamily="2" charset="2"/>
              <a:buChar char="§"/>
              <a:defRPr/>
            </a:pPr>
            <a:r>
              <a:rPr lang="ru-RU" sz="1400" dirty="0">
                <a:latin typeface="Times New Roman" panose="02020603050405020304" pitchFamily="18" charset="0"/>
                <a:ea typeface="Calibri" panose="020F0502020204030204" pitchFamily="34" charset="0"/>
                <a:cs typeface="Times New Roman" panose="02020603050405020304" pitchFamily="18" charset="0"/>
              </a:rPr>
              <a:t>Производство минеральных вод и других безалкогольных напитков</a:t>
            </a:r>
          </a:p>
          <a:p>
            <a:pPr marL="0" indent="0" algn="just">
              <a:lnSpc>
                <a:spcPct val="115000"/>
              </a:lnSpc>
              <a:spcAft>
                <a:spcPts val="0"/>
              </a:spcAft>
              <a:buFont typeface="Wingdings" panose="05000000000000000000" pitchFamily="2" charset="2"/>
              <a:buChar char="§"/>
              <a:defRPr/>
            </a:pPr>
            <a:r>
              <a:rPr lang="ru-RU" sz="1400" dirty="0">
                <a:latin typeface="Times New Roman" panose="02020603050405020304" pitchFamily="18" charset="0"/>
                <a:ea typeface="Calibri" panose="020F0502020204030204" pitchFamily="34" charset="0"/>
                <a:cs typeface="Times New Roman" panose="02020603050405020304" pitchFamily="18" charset="0"/>
              </a:rPr>
              <a:t>Производство тары и упаковки</a:t>
            </a:r>
          </a:p>
          <a:p>
            <a:pPr marL="0" indent="0" algn="just">
              <a:lnSpc>
                <a:spcPct val="115000"/>
              </a:lnSpc>
              <a:spcAft>
                <a:spcPts val="0"/>
              </a:spcAft>
              <a:buFont typeface="Wingdings" panose="05000000000000000000" pitchFamily="2" charset="2"/>
              <a:buChar char="§"/>
              <a:defRPr/>
            </a:pPr>
            <a:r>
              <a:rPr lang="ru-RU" sz="1400" dirty="0">
                <a:latin typeface="Times New Roman" panose="02020603050405020304" pitchFamily="18" charset="0"/>
                <a:ea typeface="Calibri" panose="020F0502020204030204" pitchFamily="34" charset="0"/>
                <a:cs typeface="Times New Roman" panose="02020603050405020304" pitchFamily="18" charset="0"/>
              </a:rPr>
              <a:t>Производство мебели</a:t>
            </a:r>
          </a:p>
          <a:p>
            <a:pPr marL="0" indent="0" algn="just">
              <a:lnSpc>
                <a:spcPct val="115000"/>
              </a:lnSpc>
              <a:spcAft>
                <a:spcPts val="0"/>
              </a:spcAft>
              <a:buFont typeface="Wingdings" panose="05000000000000000000" pitchFamily="2" charset="2"/>
              <a:buChar char="§"/>
              <a:defRPr/>
            </a:pPr>
            <a:r>
              <a:rPr lang="ru-RU" sz="1400" dirty="0">
                <a:latin typeface="Times New Roman" panose="02020603050405020304" pitchFamily="18" charset="0"/>
                <a:ea typeface="Calibri" panose="020F0502020204030204" pitchFamily="34" charset="0"/>
                <a:cs typeface="Times New Roman" panose="02020603050405020304" pitchFamily="18" charset="0"/>
              </a:rPr>
              <a:t>Производство средств индивидуальной защиты</a:t>
            </a:r>
          </a:p>
          <a:p>
            <a:pPr marL="0" indent="0" algn="just">
              <a:lnSpc>
                <a:spcPct val="115000"/>
              </a:lnSpc>
              <a:spcAft>
                <a:spcPts val="0"/>
              </a:spcAft>
              <a:buFont typeface="Wingdings" panose="05000000000000000000" pitchFamily="2" charset="2"/>
              <a:buChar char="§"/>
              <a:defRPr/>
            </a:pPr>
            <a:r>
              <a:rPr lang="ru-RU" sz="1400" dirty="0">
                <a:latin typeface="Times New Roman" panose="02020603050405020304" pitchFamily="18" charset="0"/>
                <a:ea typeface="Calibri" panose="020F0502020204030204" pitchFamily="34" charset="0"/>
                <a:cs typeface="Times New Roman" panose="02020603050405020304" pitchFamily="18" charset="0"/>
              </a:rPr>
              <a:t>Производство строительных материалов и изделий</a:t>
            </a:r>
          </a:p>
          <a:p>
            <a:pPr marL="0" indent="0" algn="just">
              <a:lnSpc>
                <a:spcPct val="115000"/>
              </a:lnSpc>
              <a:spcAft>
                <a:spcPts val="0"/>
              </a:spcAft>
              <a:buFont typeface="Wingdings" panose="05000000000000000000" pitchFamily="2" charset="2"/>
              <a:buChar char="§"/>
              <a:defRPr/>
            </a:pPr>
            <a:r>
              <a:rPr lang="ru-RU" sz="1400" dirty="0">
                <a:latin typeface="Times New Roman" panose="02020603050405020304" pitchFamily="18" charset="0"/>
                <a:ea typeface="Calibri" panose="020F0502020204030204" pitchFamily="34" charset="0"/>
                <a:cs typeface="Times New Roman" panose="02020603050405020304" pitchFamily="18" charset="0"/>
              </a:rPr>
              <a:t>Турагентская деятельность</a:t>
            </a:r>
          </a:p>
          <a:p>
            <a:pPr marL="0" indent="0" algn="just">
              <a:lnSpc>
                <a:spcPct val="115000"/>
              </a:lnSpc>
              <a:spcAft>
                <a:spcPts val="0"/>
              </a:spcAft>
              <a:buFont typeface="Wingdings" panose="05000000000000000000" pitchFamily="2" charset="2"/>
              <a:buChar char="§"/>
              <a:defRPr/>
            </a:pPr>
            <a:r>
              <a:rPr lang="ru-RU" sz="1400" dirty="0">
                <a:latin typeface="Times New Roman" panose="02020603050405020304" pitchFamily="18" charset="0"/>
                <a:ea typeface="Calibri" panose="020F0502020204030204" pitchFamily="34" charset="0"/>
                <a:cs typeface="Times New Roman" panose="02020603050405020304" pitchFamily="18" charset="0"/>
              </a:rPr>
              <a:t>Производство продуктов из мяса и мяса птицы</a:t>
            </a:r>
          </a:p>
          <a:p>
            <a:pPr marL="0" indent="0" algn="just">
              <a:lnSpc>
                <a:spcPct val="115000"/>
              </a:lnSpc>
              <a:spcAft>
                <a:spcPts val="0"/>
              </a:spcAft>
              <a:buFont typeface="Wingdings" panose="05000000000000000000" pitchFamily="2" charset="2"/>
              <a:buChar char="§"/>
              <a:defRPr/>
            </a:pPr>
            <a:r>
              <a:rPr lang="ru-RU" sz="1400" dirty="0">
                <a:latin typeface="Times New Roman" panose="02020603050405020304" pitchFamily="18" charset="0"/>
                <a:ea typeface="Calibri" panose="020F0502020204030204" pitchFamily="34" charset="0"/>
                <a:cs typeface="Times New Roman" panose="02020603050405020304" pitchFamily="18" charset="0"/>
              </a:rPr>
              <a:t>Переработка и консервирование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рыбо</a:t>
            </a:r>
            <a:r>
              <a:rPr lang="ru-RU" sz="1400" dirty="0">
                <a:latin typeface="Times New Roman" panose="02020603050405020304" pitchFamily="18" charset="0"/>
                <a:ea typeface="Calibri" panose="020F0502020204030204" pitchFamily="34" charset="0"/>
                <a:cs typeface="Times New Roman" panose="02020603050405020304" pitchFamily="18" charset="0"/>
              </a:rPr>
              <a:t>- и морепродуктов</a:t>
            </a:r>
          </a:p>
          <a:p>
            <a:pPr marL="0" indent="0" algn="just">
              <a:lnSpc>
                <a:spcPct val="115000"/>
              </a:lnSpc>
              <a:spcAft>
                <a:spcPts val="0"/>
              </a:spcAft>
              <a:buFont typeface="Wingdings" panose="05000000000000000000" pitchFamily="2" charset="2"/>
              <a:buChar char="§"/>
              <a:defRPr/>
            </a:pPr>
            <a:r>
              <a:rPr lang="ru-RU" sz="1400" dirty="0">
                <a:latin typeface="Times New Roman" panose="02020603050405020304" pitchFamily="18" charset="0"/>
                <a:ea typeface="Calibri" panose="020F0502020204030204" pitchFamily="34" charset="0"/>
                <a:cs typeface="Times New Roman" panose="02020603050405020304" pitchFamily="18" charset="0"/>
              </a:rPr>
              <a:t>Производство какао, шоколада и сахаристых кондитерских изделий, чая, кофе, пряностей, приправ</a:t>
            </a:r>
          </a:p>
          <a:p>
            <a:pPr marL="0" indent="0" algn="just">
              <a:lnSpc>
                <a:spcPct val="115000"/>
              </a:lnSpc>
              <a:spcAft>
                <a:spcPts val="0"/>
              </a:spcAft>
              <a:buFont typeface="Wingdings" panose="05000000000000000000" pitchFamily="2" charset="2"/>
              <a:buChar char="§"/>
              <a:defRPr/>
            </a:pPr>
            <a:r>
              <a:rPr lang="ru-RU" sz="1400" dirty="0">
                <a:latin typeface="Times New Roman" panose="02020603050405020304" pitchFamily="18" charset="0"/>
                <a:ea typeface="Calibri" panose="020F0502020204030204" pitchFamily="34" charset="0"/>
                <a:cs typeface="Times New Roman" panose="02020603050405020304" pitchFamily="18" charset="0"/>
              </a:rPr>
              <a:t>Производство детского питания и диетических пищевых продуктов</a:t>
            </a:r>
          </a:p>
          <a:p>
            <a:pPr marL="0" indent="0" algn="just">
              <a:lnSpc>
                <a:spcPct val="115000"/>
              </a:lnSpc>
              <a:spcAft>
                <a:spcPts val="0"/>
              </a:spcAft>
              <a:buFont typeface="Wingdings" panose="05000000000000000000" pitchFamily="2" charset="2"/>
              <a:buChar char="§"/>
              <a:defRPr/>
            </a:pPr>
            <a:r>
              <a:rPr lang="ru-RU" sz="1400" dirty="0">
                <a:latin typeface="Times New Roman" panose="02020603050405020304" pitchFamily="18" charset="0"/>
                <a:ea typeface="Calibri" panose="020F0502020204030204" pitchFamily="34" charset="0"/>
                <a:cs typeface="Times New Roman" panose="02020603050405020304" pitchFamily="18" charset="0"/>
              </a:rPr>
              <a:t>Производство прочих пищевых продуктов</a:t>
            </a:r>
            <a:endParaRPr lang="ru-RU" altLang="ru-RU" sz="1400" dirty="0">
              <a:latin typeface="Times New Roman" panose="02020603050405020304" pitchFamily="18" charset="0"/>
              <a:cs typeface="Times New Roman" panose="02020603050405020304" pitchFamily="18" charset="0"/>
            </a:endParaRPr>
          </a:p>
        </p:txBody>
      </p:sp>
      <p:sp>
        <p:nvSpPr>
          <p:cNvPr id="7" name="Объект 2"/>
          <p:cNvSpPr txBox="1">
            <a:spLocks/>
          </p:cNvSpPr>
          <p:nvPr/>
        </p:nvSpPr>
        <p:spPr bwMode="auto">
          <a:xfrm>
            <a:off x="149225" y="1317625"/>
            <a:ext cx="4494213" cy="5424488"/>
          </a:xfrm>
          <a:prstGeom prst="rect">
            <a:avLst/>
          </a:prstGeom>
          <a:ln w="12700"/>
        </p:spPr>
        <p:style>
          <a:lnRef idx="2">
            <a:schemeClr val="accent6"/>
          </a:lnRef>
          <a:fillRef idx="1">
            <a:schemeClr val="lt1"/>
          </a:fillRef>
          <a:effectRef idx="0">
            <a:schemeClr val="accent6"/>
          </a:effectRef>
          <a:fontRef idx="minor">
            <a:schemeClr val="dk1"/>
          </a:fontRef>
        </p:style>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11113" algn="just">
              <a:lnSpc>
                <a:spcPct val="115000"/>
              </a:lnSpc>
              <a:spcAft>
                <a:spcPts val="0"/>
              </a:spcAft>
              <a:buFont typeface="Wingdings" panose="05000000000000000000" pitchFamily="2" charset="2"/>
              <a:buChar char="§"/>
              <a:defRPr/>
            </a:pPr>
            <a:r>
              <a:rPr lang="ru-RU" sz="1250" dirty="0">
                <a:latin typeface="Times New Roman" panose="02020603050405020304" pitchFamily="18" charset="0"/>
                <a:ea typeface="Calibri" panose="020F0502020204030204" pitchFamily="34" charset="0"/>
                <a:cs typeface="Times New Roman" panose="02020603050405020304" pitchFamily="18" charset="0"/>
              </a:rPr>
              <a:t>Предоставление гостиничных услуг, а также услуг по временному размещению и обеспечению временного проживания </a:t>
            </a:r>
          </a:p>
          <a:p>
            <a:pPr marL="0" indent="11113" algn="just">
              <a:lnSpc>
                <a:spcPct val="115000"/>
              </a:lnSpc>
              <a:spcAft>
                <a:spcPts val="0"/>
              </a:spcAft>
              <a:buFont typeface="Wingdings" panose="05000000000000000000" pitchFamily="2" charset="2"/>
              <a:buChar char="§"/>
              <a:defRPr/>
            </a:pPr>
            <a:r>
              <a:rPr lang="ru-RU" sz="1250" dirty="0">
                <a:latin typeface="Times New Roman" panose="02020603050405020304" pitchFamily="18" charset="0"/>
                <a:ea typeface="Calibri" panose="020F0502020204030204" pitchFamily="34" charset="0"/>
                <a:cs typeface="Times New Roman" panose="02020603050405020304" pitchFamily="18" charset="0"/>
              </a:rPr>
              <a:t>Предоставление бытовых услуг</a:t>
            </a:r>
          </a:p>
          <a:p>
            <a:pPr marL="0" indent="11113" algn="just">
              <a:lnSpc>
                <a:spcPct val="115000"/>
              </a:lnSpc>
              <a:spcAft>
                <a:spcPts val="0"/>
              </a:spcAft>
              <a:buFont typeface="Wingdings" panose="05000000000000000000" pitchFamily="2" charset="2"/>
              <a:buChar char="§"/>
              <a:defRPr/>
            </a:pPr>
            <a:r>
              <a:rPr lang="ru-RU" sz="1250" dirty="0">
                <a:latin typeface="Times New Roman" panose="02020603050405020304" pitchFamily="18" charset="0"/>
                <a:ea typeface="Calibri" panose="020F0502020204030204" pitchFamily="34" charset="0"/>
                <a:cs typeface="Times New Roman" panose="02020603050405020304" pitchFamily="18" charset="0"/>
              </a:rPr>
              <a:t>Предоставление услуг общественного питания организациями</a:t>
            </a:r>
          </a:p>
          <a:p>
            <a:pPr marL="0" indent="11113" algn="just">
              <a:lnSpc>
                <a:spcPct val="115000"/>
              </a:lnSpc>
              <a:spcAft>
                <a:spcPts val="0"/>
              </a:spcAft>
              <a:buFont typeface="Wingdings" panose="05000000000000000000" pitchFamily="2" charset="2"/>
              <a:buChar char="§"/>
              <a:defRPr/>
            </a:pPr>
            <a:r>
              <a:rPr lang="ru-RU" sz="1250" dirty="0">
                <a:latin typeface="Times New Roman" panose="02020603050405020304" pitchFamily="18" charset="0"/>
                <a:ea typeface="Calibri" panose="020F0502020204030204" pitchFamily="34" charset="0"/>
                <a:cs typeface="Times New Roman" panose="02020603050405020304" pitchFamily="18" charset="0"/>
              </a:rPr>
              <a:t>общественного питания</a:t>
            </a:r>
          </a:p>
          <a:p>
            <a:pPr marL="0" indent="11113" algn="just">
              <a:lnSpc>
                <a:spcPct val="115000"/>
              </a:lnSpc>
              <a:spcAft>
                <a:spcPts val="0"/>
              </a:spcAft>
              <a:buFont typeface="Wingdings" panose="05000000000000000000" pitchFamily="2" charset="2"/>
              <a:buChar char="§"/>
              <a:defRPr/>
            </a:pPr>
            <a:r>
              <a:rPr lang="ru-RU" sz="1250" dirty="0">
                <a:latin typeface="Times New Roman" panose="02020603050405020304" pitchFamily="18" charset="0"/>
                <a:ea typeface="Calibri" panose="020F0502020204030204" pitchFamily="34" charset="0"/>
                <a:cs typeface="Times New Roman" panose="02020603050405020304" pitchFamily="18" charset="0"/>
              </a:rPr>
              <a:t>Розничная торговля</a:t>
            </a:r>
          </a:p>
          <a:p>
            <a:pPr marL="0" indent="11113" algn="just">
              <a:lnSpc>
                <a:spcPct val="115000"/>
              </a:lnSpc>
              <a:spcAft>
                <a:spcPts val="0"/>
              </a:spcAft>
              <a:buFont typeface="Wingdings" panose="05000000000000000000" pitchFamily="2" charset="2"/>
              <a:buChar char="§"/>
              <a:defRPr/>
            </a:pPr>
            <a:r>
              <a:rPr lang="ru-RU" sz="1250" dirty="0">
                <a:latin typeface="Times New Roman" panose="02020603050405020304" pitchFamily="18" charset="0"/>
                <a:ea typeface="Calibri" panose="020F0502020204030204" pitchFamily="34" charset="0"/>
                <a:cs typeface="Times New Roman" panose="02020603050405020304" pitchFamily="18" charset="0"/>
              </a:rPr>
              <a:t>Оптовая торговля</a:t>
            </a:r>
          </a:p>
          <a:p>
            <a:pPr marL="0" indent="11113" algn="just">
              <a:lnSpc>
                <a:spcPct val="115000"/>
              </a:lnSpc>
              <a:spcAft>
                <a:spcPts val="0"/>
              </a:spcAft>
              <a:buFont typeface="Wingdings" panose="05000000000000000000" pitchFamily="2" charset="2"/>
              <a:buChar char="§"/>
              <a:defRPr/>
            </a:pPr>
            <a:r>
              <a:rPr lang="ru-RU" sz="1250" dirty="0">
                <a:latin typeface="Times New Roman" panose="02020603050405020304" pitchFamily="18" charset="0"/>
                <a:ea typeface="Calibri" panose="020F0502020204030204" pitchFamily="34" charset="0"/>
                <a:cs typeface="Times New Roman" panose="02020603050405020304" pitchFamily="18" charset="0"/>
              </a:rPr>
              <a:t>Производство текстильных материалов, швейных изделий</a:t>
            </a:r>
          </a:p>
          <a:p>
            <a:pPr marL="0" indent="11113" algn="just">
              <a:lnSpc>
                <a:spcPct val="115000"/>
              </a:lnSpc>
              <a:spcAft>
                <a:spcPts val="0"/>
              </a:spcAft>
              <a:buFont typeface="Wingdings" panose="05000000000000000000" pitchFamily="2" charset="2"/>
              <a:buChar char="§"/>
              <a:defRPr/>
            </a:pPr>
            <a:r>
              <a:rPr lang="ru-RU" sz="1250" dirty="0">
                <a:latin typeface="Times New Roman" panose="02020603050405020304" pitchFamily="18" charset="0"/>
                <a:ea typeface="Calibri" panose="020F0502020204030204" pitchFamily="34" charset="0"/>
                <a:cs typeface="Times New Roman" panose="02020603050405020304" pitchFamily="18" charset="0"/>
              </a:rPr>
              <a:t>Производство одежды</a:t>
            </a:r>
          </a:p>
          <a:p>
            <a:pPr marL="0" indent="11113" algn="just">
              <a:lnSpc>
                <a:spcPct val="115000"/>
              </a:lnSpc>
              <a:spcAft>
                <a:spcPts val="0"/>
              </a:spcAft>
              <a:buFont typeface="Wingdings" panose="05000000000000000000" pitchFamily="2" charset="2"/>
              <a:buChar char="§"/>
              <a:defRPr/>
            </a:pPr>
            <a:r>
              <a:rPr lang="ru-RU" sz="1250" dirty="0">
                <a:latin typeface="Times New Roman" panose="02020603050405020304" pitchFamily="18" charset="0"/>
                <a:ea typeface="Calibri" panose="020F0502020204030204" pitchFamily="34" charset="0"/>
                <a:cs typeface="Times New Roman" panose="02020603050405020304" pitchFamily="18" charset="0"/>
              </a:rPr>
              <a:t>Производство кожи, изделий из кожи, в том числе обуви</a:t>
            </a:r>
          </a:p>
          <a:p>
            <a:pPr marL="0" indent="11113" algn="just">
              <a:lnSpc>
                <a:spcPct val="115000"/>
              </a:lnSpc>
              <a:spcAft>
                <a:spcPts val="0"/>
              </a:spcAft>
              <a:buFont typeface="Wingdings" panose="05000000000000000000" pitchFamily="2" charset="2"/>
              <a:buChar char="§"/>
              <a:defRPr/>
            </a:pPr>
            <a:r>
              <a:rPr lang="ru-RU" sz="1250" dirty="0">
                <a:latin typeface="Times New Roman" panose="02020603050405020304" pitchFamily="18" charset="0"/>
                <a:ea typeface="Calibri" panose="020F0502020204030204" pitchFamily="34" charset="0"/>
                <a:cs typeface="Times New Roman" panose="02020603050405020304" pitchFamily="18" charset="0"/>
              </a:rPr>
              <a:t>Обработка древесины и производство изделий из дерева и пробки, за исключением мебели</a:t>
            </a:r>
          </a:p>
          <a:p>
            <a:pPr marL="0" indent="11113" algn="just">
              <a:lnSpc>
                <a:spcPct val="115000"/>
              </a:lnSpc>
              <a:spcAft>
                <a:spcPts val="0"/>
              </a:spcAft>
              <a:buFont typeface="Wingdings" panose="05000000000000000000" pitchFamily="2" charset="2"/>
              <a:buChar char="§"/>
              <a:defRPr/>
            </a:pPr>
            <a:r>
              <a:rPr lang="ru-RU" sz="1250" dirty="0">
                <a:latin typeface="Times New Roman" panose="02020603050405020304" pitchFamily="18" charset="0"/>
                <a:ea typeface="Calibri" panose="020F0502020204030204" pitchFamily="34" charset="0"/>
                <a:cs typeface="Times New Roman" panose="02020603050405020304" pitchFamily="18" charset="0"/>
              </a:rPr>
              <a:t>Издательская и полиграфическая деятельность</a:t>
            </a:r>
          </a:p>
          <a:p>
            <a:pPr marL="0" indent="11113" algn="just">
              <a:lnSpc>
                <a:spcPct val="115000"/>
              </a:lnSpc>
              <a:spcAft>
                <a:spcPts val="0"/>
              </a:spcAft>
              <a:buFont typeface="Wingdings" panose="05000000000000000000" pitchFamily="2" charset="2"/>
              <a:buChar char="§"/>
              <a:defRPr/>
            </a:pPr>
            <a:r>
              <a:rPr lang="ru-RU" sz="1250" dirty="0">
                <a:latin typeface="Times New Roman" panose="02020603050405020304" pitchFamily="18" charset="0"/>
                <a:ea typeface="Calibri" panose="020F0502020204030204" pitchFamily="34" charset="0"/>
                <a:cs typeface="Times New Roman" panose="02020603050405020304" pitchFamily="18" charset="0"/>
              </a:rPr>
              <a:t>Деятельность, связанная с использованием вычислительной техники и информационных технологий (за исключением указанной деятельности, осуществляемой в целях защиты государственной тайны)</a:t>
            </a:r>
          </a:p>
          <a:p>
            <a:pPr marL="0" indent="11113" algn="just">
              <a:lnSpc>
                <a:spcPct val="115000"/>
              </a:lnSpc>
              <a:spcAft>
                <a:spcPts val="0"/>
              </a:spcAft>
              <a:buFont typeface="Wingdings" panose="05000000000000000000" pitchFamily="2" charset="2"/>
              <a:buChar char="§"/>
              <a:defRPr/>
            </a:pPr>
            <a:r>
              <a:rPr lang="ru-RU" sz="1250" dirty="0">
                <a:latin typeface="Times New Roman" panose="02020603050405020304" pitchFamily="18" charset="0"/>
                <a:ea typeface="Calibri" panose="020F0502020204030204" pitchFamily="34" charset="0"/>
                <a:cs typeface="Times New Roman" panose="02020603050405020304" pitchFamily="18" charset="0"/>
              </a:rPr>
              <a:t>Производство хлеба, хлебобулочных и кондитерских изделий</a:t>
            </a:r>
          </a:p>
          <a:p>
            <a:pPr marL="0" indent="11113" algn="just">
              <a:lnSpc>
                <a:spcPct val="115000"/>
              </a:lnSpc>
              <a:spcAft>
                <a:spcPts val="0"/>
              </a:spcAft>
              <a:buFont typeface="Wingdings" panose="05000000000000000000" pitchFamily="2" charset="2"/>
              <a:buChar char="§"/>
              <a:defRPr/>
            </a:pPr>
            <a:r>
              <a:rPr lang="ru-RU" sz="1250" dirty="0">
                <a:latin typeface="Times New Roman" panose="02020603050405020304" pitchFamily="18" charset="0"/>
                <a:ea typeface="Calibri" panose="020F0502020204030204" pitchFamily="34" charset="0"/>
                <a:cs typeface="Times New Roman" panose="02020603050405020304" pitchFamily="18" charset="0"/>
              </a:rPr>
              <a:t>Производство молока и молочной продукции - все подвиды</a:t>
            </a:r>
          </a:p>
          <a:p>
            <a:pPr marL="0" indent="11113" algn="just">
              <a:lnSpc>
                <a:spcPct val="115000"/>
              </a:lnSpc>
              <a:spcAft>
                <a:spcPts val="0"/>
              </a:spcAft>
              <a:buFont typeface="Wingdings" panose="05000000000000000000" pitchFamily="2" charset="2"/>
              <a:buChar char="§"/>
              <a:defRPr/>
            </a:pPr>
            <a:r>
              <a:rPr lang="ru-RU" sz="1250" dirty="0">
                <a:latin typeface="Times New Roman" panose="02020603050405020304" pitchFamily="18" charset="0"/>
                <a:ea typeface="Calibri" panose="020F0502020204030204" pitchFamily="34" charset="0"/>
                <a:cs typeface="Times New Roman" panose="02020603050405020304" pitchFamily="18" charset="0"/>
              </a:rPr>
              <a:t>Переработка </a:t>
            </a:r>
            <a:r>
              <a:rPr lang="ru-RU" sz="1200" dirty="0">
                <a:latin typeface="Times New Roman" panose="02020603050405020304" pitchFamily="18" charset="0"/>
                <a:ea typeface="Calibri" panose="020F0502020204030204" pitchFamily="34" charset="0"/>
                <a:cs typeface="Times New Roman" panose="02020603050405020304" pitchFamily="18" charset="0"/>
              </a:rPr>
              <a:t>и консервирование картофеля, фруктов и овощей</a:t>
            </a:r>
          </a:p>
        </p:txBody>
      </p:sp>
    </p:spTree>
    <p:extLst>
      <p:ext uri="{BB962C8B-B14F-4D97-AF65-F5344CB8AC3E}">
        <p14:creationId xmlns:p14="http://schemas.microsoft.com/office/powerpoint/2010/main" val="773323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24B971-EEF6-472D-AE4B-7831D24718B9}"/>
              </a:ext>
            </a:extLst>
          </p:cNvPr>
          <p:cNvSpPr>
            <a:spLocks noGrp="1"/>
          </p:cNvSpPr>
          <p:nvPr>
            <p:ph type="title"/>
          </p:nvPr>
        </p:nvSpPr>
        <p:spPr>
          <a:xfrm>
            <a:off x="320876" y="115955"/>
            <a:ext cx="8327091" cy="706326"/>
          </a:xfrm>
        </p:spPr>
        <p:txBody>
          <a:bodyPr>
            <a:normAutofit/>
          </a:bodyPr>
          <a:lstStyle/>
          <a:p>
            <a:r>
              <a:rPr lang="ru-RU" b="1" dirty="0">
                <a:solidFill>
                  <a:srgbClr val="002060"/>
                </a:solidFill>
                <a:latin typeface="Arial" panose="020B0604020202020204" pitchFamily="34" charset="0"/>
                <a:cs typeface="Arial" panose="020B0604020202020204" pitchFamily="34" charset="0"/>
              </a:rPr>
              <a:t>ОСНОВАНИЯ ПРОВЕРОК</a:t>
            </a:r>
          </a:p>
        </p:txBody>
      </p:sp>
      <p:sp>
        <p:nvSpPr>
          <p:cNvPr id="3" name="Объект 2">
            <a:extLst>
              <a:ext uri="{FF2B5EF4-FFF2-40B4-BE49-F238E27FC236}">
                <a16:creationId xmlns:a16="http://schemas.microsoft.com/office/drawing/2014/main" id="{DE9AC479-CD73-47A5-A327-97B41E08A375}"/>
              </a:ext>
            </a:extLst>
          </p:cNvPr>
          <p:cNvSpPr>
            <a:spLocks noGrp="1"/>
          </p:cNvSpPr>
          <p:nvPr>
            <p:ph idx="1"/>
          </p:nvPr>
        </p:nvSpPr>
        <p:spPr>
          <a:xfrm>
            <a:off x="188259" y="720437"/>
            <a:ext cx="8633012" cy="6137564"/>
          </a:xfrm>
        </p:spPr>
        <p:txBody>
          <a:bodyPr>
            <a:noAutofit/>
          </a:bodyPr>
          <a:lstStyle/>
          <a:p>
            <a:r>
              <a:rPr lang="ru-RU" sz="3200" dirty="0">
                <a:latin typeface="Arial" panose="020B0604020202020204" pitchFamily="34" charset="0"/>
                <a:cs typeface="Arial" panose="020B0604020202020204" pitchFamily="34" charset="0"/>
              </a:rPr>
              <a:t>при возникновении угрозы жизни и причинения вреда жизни, здоровью граждан; </a:t>
            </a:r>
          </a:p>
          <a:p>
            <a:r>
              <a:rPr lang="ru-RU" sz="3200" dirty="0">
                <a:latin typeface="Arial" panose="020B0604020202020204" pitchFamily="34" charset="0"/>
                <a:cs typeface="Arial" panose="020B0604020202020204" pitchFamily="34" charset="0"/>
              </a:rPr>
              <a:t>по требованию прокуратуры; </a:t>
            </a:r>
          </a:p>
          <a:p>
            <a:r>
              <a:rPr lang="ru-RU" sz="3200" dirty="0">
                <a:latin typeface="Arial" panose="020B0604020202020204" pitchFamily="34" charset="0"/>
                <a:cs typeface="Arial" panose="020B0604020202020204" pitchFamily="34" charset="0"/>
              </a:rPr>
              <a:t>по контролю исполнения предписаний;</a:t>
            </a:r>
          </a:p>
          <a:p>
            <a:r>
              <a:rPr lang="ru-RU" sz="3200" dirty="0">
                <a:latin typeface="Arial" panose="020B0604020202020204" pitchFamily="34" charset="0"/>
                <a:cs typeface="Arial" panose="020B0604020202020204" pitchFamily="34" charset="0"/>
              </a:rPr>
              <a:t>исполнение поручений Президента РФ, Правительства РФ и приказы Роспотребнадзора </a:t>
            </a:r>
            <a:r>
              <a:rPr lang="ru-RU" sz="3100" dirty="0">
                <a:latin typeface="Arial" panose="020B0604020202020204" pitchFamily="34" charset="0"/>
                <a:cs typeface="Arial" panose="020B0604020202020204" pitchFamily="34" charset="0"/>
              </a:rPr>
              <a:t>(в основном тематические приказы, например по биоресурсам, санкционированной продукции, по мясу, молоку или предновогоднее, при этом проверка проводится без согласования прокуратуры). </a:t>
            </a:r>
          </a:p>
        </p:txBody>
      </p:sp>
      <p:pic>
        <p:nvPicPr>
          <p:cNvPr id="5" name="Рисунок 4"/>
          <p:cNvPicPr>
            <a:picLocks noChangeAspect="1"/>
          </p:cNvPicPr>
          <p:nvPr/>
        </p:nvPicPr>
        <p:blipFill>
          <a:blip r:embed="rId3"/>
          <a:stretch>
            <a:fillRect/>
          </a:stretch>
        </p:blipFill>
        <p:spPr>
          <a:xfrm>
            <a:off x="8647967" y="115955"/>
            <a:ext cx="420743" cy="468638"/>
          </a:xfrm>
          <a:prstGeom prst="rect">
            <a:avLst/>
          </a:prstGeom>
        </p:spPr>
      </p:pic>
    </p:spTree>
    <p:extLst>
      <p:ext uri="{BB962C8B-B14F-4D97-AF65-F5344CB8AC3E}">
        <p14:creationId xmlns:p14="http://schemas.microsoft.com/office/powerpoint/2010/main" val="3428482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2"/>
          <p:cNvSpPr txBox="1">
            <a:spLocks/>
          </p:cNvSpPr>
          <p:nvPr/>
        </p:nvSpPr>
        <p:spPr>
          <a:xfrm>
            <a:off x="0" y="1131604"/>
            <a:ext cx="9113295" cy="102485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ru-RU" sz="1500" b="1" dirty="0">
                <a:solidFill>
                  <a:srgbClr val="800000"/>
                </a:solidFill>
                <a:latin typeface="Arial" panose="020B0604020202020204" pitchFamily="34" charset="0"/>
                <a:cs typeface="Arial" panose="020B0604020202020204" pitchFamily="34" charset="0"/>
              </a:rPr>
              <a:t>П</a:t>
            </a:r>
            <a:r>
              <a:rPr lang="ru-RU" sz="1350" b="1" dirty="0">
                <a:solidFill>
                  <a:srgbClr val="800000"/>
                </a:solidFill>
                <a:latin typeface="Arial" panose="020B0604020202020204" pitchFamily="34" charset="0"/>
                <a:cs typeface="Arial" panose="020B0604020202020204" pitchFamily="34" charset="0"/>
              </a:rPr>
              <a:t>роведено 737 проверочных мероприятий, из них 261 плановых, 371 внеплановых, 105 административных расследований. </a:t>
            </a:r>
          </a:p>
          <a:p>
            <a:pPr algn="just">
              <a:buFont typeface="Wingdings" panose="05000000000000000000" pitchFamily="2" charset="2"/>
              <a:buChar char="Ø"/>
            </a:pPr>
            <a:r>
              <a:rPr lang="ru-RU" sz="1350" b="1" dirty="0">
                <a:solidFill>
                  <a:srgbClr val="800000"/>
                </a:solidFill>
                <a:latin typeface="Arial" panose="020B0604020202020204" pitchFamily="34" charset="0"/>
                <a:cs typeface="Arial" panose="020B0604020202020204" pitchFamily="34" charset="0"/>
              </a:rPr>
              <a:t>417 проверок с лабораторным контролем (65% от общего числа плановых и внеплановых проверок). </a:t>
            </a:r>
          </a:p>
          <a:p>
            <a:pPr algn="just">
              <a:buFont typeface="Wingdings" panose="05000000000000000000" pitchFamily="2" charset="2"/>
              <a:buChar char="Ø"/>
            </a:pPr>
            <a:r>
              <a:rPr lang="ru-RU" sz="1350" b="1" dirty="0">
                <a:solidFill>
                  <a:srgbClr val="800000"/>
                </a:solidFill>
                <a:latin typeface="Arial" panose="020B0604020202020204" pitchFamily="34" charset="0"/>
                <a:cs typeface="Arial" panose="020B0604020202020204" pitchFamily="34" charset="0"/>
              </a:rPr>
              <a:t>По результатам 169 проверок установлены 225 нарушений, в том числе: 109 - к продукции, 100- к процессам, 16- отсутствие сопроводительных документов. </a:t>
            </a:r>
          </a:p>
          <a:p>
            <a:pPr algn="just">
              <a:buFont typeface="Wingdings" panose="05000000000000000000" pitchFamily="2" charset="2"/>
              <a:buChar char="Ø"/>
            </a:pPr>
            <a:r>
              <a:rPr lang="ru-RU" sz="1350" b="1" dirty="0">
                <a:solidFill>
                  <a:srgbClr val="800000"/>
                </a:solidFill>
                <a:latin typeface="Arial" panose="020B0604020202020204" pitchFamily="34" charset="0"/>
                <a:cs typeface="Arial" panose="020B0604020202020204" pitchFamily="34" charset="0"/>
              </a:rPr>
              <a:t>Составлено 164 протокола об административном правонарушении, из них 58 по результатам административных расследований, в том числе: по ч.1 ст.14.43 КоАП РФ -70,  по ч.2 ст.14.43 КоАП РФ – 83, по ч.3 ст.14.43 КоАП РФ- 3, по ст.14.45 КоАП РФ -8, с.19.5 КоАП РФ -1.  </a:t>
            </a:r>
          </a:p>
          <a:p>
            <a:pPr algn="just">
              <a:buFont typeface="Wingdings" panose="05000000000000000000" pitchFamily="2" charset="2"/>
              <a:buChar char="Ø"/>
            </a:pPr>
            <a:r>
              <a:rPr lang="ru-RU" sz="1350" b="1" dirty="0">
                <a:solidFill>
                  <a:srgbClr val="800000"/>
                </a:solidFill>
                <a:latin typeface="Arial" panose="020B0604020202020204" pitchFamily="34" charset="0"/>
                <a:cs typeface="Arial" panose="020B0604020202020204" pitchFamily="34" charset="0"/>
              </a:rPr>
              <a:t>Наложено 140 штрафов на общую сумму 1570 тысяч рублей, в том числе с конфискацией- 2.</a:t>
            </a:r>
          </a:p>
          <a:p>
            <a:pPr algn="just">
              <a:buFont typeface="Wingdings" panose="05000000000000000000" pitchFamily="2" charset="2"/>
              <a:buChar char="Ø"/>
            </a:pPr>
            <a:r>
              <a:rPr lang="ru-RU" sz="1350" b="1" dirty="0">
                <a:solidFill>
                  <a:srgbClr val="800000"/>
                </a:solidFill>
                <a:latin typeface="Arial" panose="020B0604020202020204" pitchFamily="34" charset="0"/>
                <a:cs typeface="Arial" panose="020B0604020202020204" pitchFamily="34" charset="0"/>
              </a:rPr>
              <a:t> Выдано 87 предписаний, из них 12 – о приостановлении реализации продукции.</a:t>
            </a:r>
          </a:p>
          <a:p>
            <a:pPr algn="just">
              <a:buFont typeface="Wingdings" panose="05000000000000000000" pitchFamily="2" charset="2"/>
              <a:buChar char="Ø"/>
            </a:pPr>
            <a:r>
              <a:rPr lang="ru-RU" sz="1350" b="1" dirty="0">
                <a:solidFill>
                  <a:srgbClr val="800000"/>
                </a:solidFill>
                <a:latin typeface="Arial" panose="020B0604020202020204" pitchFamily="34" charset="0"/>
                <a:cs typeface="Arial" panose="020B0604020202020204" pitchFamily="34" charset="0"/>
              </a:rPr>
              <a:t>Общее количество проб пищевых продуктов, исследованных на соответствие требованиям ТР ТС – 6119, из которых 582 (9,5%) не соответствовали требованиям. На соответствие маркировки исследовано 171 проба, из них 121 (70%) не соответствовала требованиям ТР ТС 022/2011 «Пищевая продукция в части ее маркировки». </a:t>
            </a:r>
          </a:p>
          <a:p>
            <a:pPr algn="just">
              <a:buFont typeface="Wingdings" panose="05000000000000000000" pitchFamily="2" charset="2"/>
              <a:buChar char="Ø"/>
            </a:pPr>
            <a:r>
              <a:rPr lang="ru-RU" sz="1500" b="1" dirty="0">
                <a:solidFill>
                  <a:srgbClr val="800000"/>
                </a:solidFill>
                <a:latin typeface="Arial" panose="020B0604020202020204" pitchFamily="34" charset="0"/>
                <a:cs typeface="Arial" panose="020B0604020202020204" pitchFamily="34" charset="0"/>
              </a:rPr>
              <a:t>В ходе проверок объектов по производству и переработке пищевой продукции, общественного питания и торговли наибольшее количество проб,  не соответствующих требованиям установлено в следующих группах продуктов:</a:t>
            </a:r>
          </a:p>
          <a:p>
            <a:pPr algn="just">
              <a:buFontTx/>
              <a:buChar char="-"/>
            </a:pPr>
            <a:r>
              <a:rPr lang="ru-RU" sz="1500" b="1" dirty="0">
                <a:solidFill>
                  <a:srgbClr val="800000"/>
                </a:solidFill>
                <a:latin typeface="Arial" panose="020B0604020202020204" pitchFamily="34" charset="0"/>
                <a:cs typeface="Arial" panose="020B0604020202020204" pitchFamily="34" charset="0"/>
              </a:rPr>
              <a:t>молока и молочной продукции – исследовано 308, нестандартных – 50 (16%);</a:t>
            </a:r>
          </a:p>
          <a:p>
            <a:pPr algn="just">
              <a:buFontTx/>
              <a:buChar char="-"/>
            </a:pPr>
            <a:r>
              <a:rPr lang="ru-RU" sz="1500" b="1" dirty="0">
                <a:solidFill>
                  <a:srgbClr val="800000"/>
                </a:solidFill>
                <a:latin typeface="Arial" panose="020B0604020202020204" pitchFamily="34" charset="0"/>
                <a:cs typeface="Arial" panose="020B0604020202020204" pitchFamily="34" charset="0"/>
              </a:rPr>
              <a:t>мяса и мясных продуктов -  исследовано 153 пробы, из них  нестандартных -13 (8,5%).</a:t>
            </a:r>
          </a:p>
          <a:p>
            <a:pPr marL="0" indent="0" algn="just">
              <a:buNone/>
            </a:pPr>
            <a:endParaRPr lang="ru-RU" sz="1500" b="1" dirty="0">
              <a:solidFill>
                <a:srgbClr val="800000"/>
              </a:solidFill>
              <a:latin typeface="Arial" panose="020B0604020202020204" pitchFamily="34" charset="0"/>
              <a:cs typeface="Arial" panose="020B0604020202020204" pitchFamily="34" charset="0"/>
            </a:endParaRPr>
          </a:p>
        </p:txBody>
      </p:sp>
      <p:sp>
        <p:nvSpPr>
          <p:cNvPr id="18" name="Объект 2"/>
          <p:cNvSpPr txBox="1">
            <a:spLocks/>
          </p:cNvSpPr>
          <p:nvPr/>
        </p:nvSpPr>
        <p:spPr>
          <a:xfrm>
            <a:off x="319051" y="2972463"/>
            <a:ext cx="5494550" cy="22823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19" name="Объект 2"/>
          <p:cNvSpPr txBox="1">
            <a:spLocks/>
          </p:cNvSpPr>
          <p:nvPr/>
        </p:nvSpPr>
        <p:spPr>
          <a:xfrm>
            <a:off x="299197" y="3494130"/>
            <a:ext cx="549455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0" name="Объект 2"/>
          <p:cNvSpPr txBox="1">
            <a:spLocks/>
          </p:cNvSpPr>
          <p:nvPr/>
        </p:nvSpPr>
        <p:spPr>
          <a:xfrm>
            <a:off x="299197" y="4609922"/>
            <a:ext cx="562034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2" name="Объект 2"/>
          <p:cNvSpPr txBox="1">
            <a:spLocks/>
          </p:cNvSpPr>
          <p:nvPr/>
        </p:nvSpPr>
        <p:spPr>
          <a:xfrm>
            <a:off x="5564604" y="2303179"/>
            <a:ext cx="3838075" cy="7834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ru-RU" sz="788" b="1" dirty="0">
              <a:solidFill>
                <a:srgbClr val="800000"/>
              </a:solidFill>
              <a:latin typeface="Arial" panose="020B0604020202020204" pitchFamily="34" charset="0"/>
              <a:cs typeface="Arial" panose="020B0604020202020204" pitchFamily="34" charset="0"/>
            </a:endParaRPr>
          </a:p>
        </p:txBody>
      </p:sp>
      <p:sp>
        <p:nvSpPr>
          <p:cNvPr id="23" name="Прямоугольник 22"/>
          <p:cNvSpPr/>
          <p:nvPr/>
        </p:nvSpPr>
        <p:spPr>
          <a:xfrm flipV="1">
            <a:off x="0" y="6293869"/>
            <a:ext cx="1344528" cy="192830"/>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sp>
        <p:nvSpPr>
          <p:cNvPr id="24" name="Прямоугольник 23"/>
          <p:cNvSpPr/>
          <p:nvPr/>
        </p:nvSpPr>
        <p:spPr>
          <a:xfrm>
            <a:off x="1344529" y="6293869"/>
            <a:ext cx="7799471" cy="1928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sp>
        <p:nvSpPr>
          <p:cNvPr id="21" name="Прямоугольник 20"/>
          <p:cNvSpPr/>
          <p:nvPr/>
        </p:nvSpPr>
        <p:spPr>
          <a:xfrm flipV="1">
            <a:off x="7799471" y="825539"/>
            <a:ext cx="1344528" cy="59435"/>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25" name="Прямоугольник 24"/>
          <p:cNvSpPr/>
          <p:nvPr/>
        </p:nvSpPr>
        <p:spPr>
          <a:xfrm>
            <a:off x="0" y="825540"/>
            <a:ext cx="7799471" cy="5943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12" name="Заголовок 1"/>
          <p:cNvSpPr>
            <a:spLocks noGrp="1"/>
          </p:cNvSpPr>
          <p:nvPr>
            <p:ph type="title"/>
          </p:nvPr>
        </p:nvSpPr>
        <p:spPr>
          <a:xfrm>
            <a:off x="30704" y="203200"/>
            <a:ext cx="8453777" cy="373925"/>
          </a:xfrm>
        </p:spPr>
        <p:txBody>
          <a:bodyPr>
            <a:noAutofit/>
          </a:bodyPr>
          <a:lstStyle/>
          <a:p>
            <a:pPr algn="just"/>
            <a:r>
              <a:rPr lang="ru-RU" sz="1500" b="1" dirty="0">
                <a:solidFill>
                  <a:srgbClr val="002060"/>
                </a:solidFill>
                <a:latin typeface="Arial" panose="020B0604020202020204" pitchFamily="34" charset="0"/>
                <a:ea typeface="Calibri" panose="020F0502020204030204" pitchFamily="34" charset="0"/>
                <a:cs typeface="Arial" panose="020B0604020202020204" pitchFamily="34" charset="0"/>
              </a:rPr>
              <a:t>НАДЗОР В СФЕРЕ ТЕХНИЧЕСКОГО РЕГУЛИРОВАНИЯ ПО ИТОГАМ 2018 ГОДА</a:t>
            </a:r>
          </a:p>
        </p:txBody>
      </p:sp>
      <p:pic>
        <p:nvPicPr>
          <p:cNvPr id="13" name="Рисунок 12"/>
          <p:cNvPicPr>
            <a:picLocks noChangeAspect="1"/>
          </p:cNvPicPr>
          <p:nvPr/>
        </p:nvPicPr>
        <p:blipFill>
          <a:blip r:embed="rId2"/>
          <a:stretch>
            <a:fillRect/>
          </a:stretch>
        </p:blipFill>
        <p:spPr>
          <a:xfrm>
            <a:off x="8558694" y="140663"/>
            <a:ext cx="418729" cy="438246"/>
          </a:xfrm>
          <a:prstGeom prst="rect">
            <a:avLst/>
          </a:prstGeom>
        </p:spPr>
      </p:pic>
    </p:spTree>
    <p:extLst>
      <p:ext uri="{BB962C8B-B14F-4D97-AF65-F5344CB8AC3E}">
        <p14:creationId xmlns:p14="http://schemas.microsoft.com/office/powerpoint/2010/main" val="61840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B1E542-993D-4ED5-8F85-DF1AAE8CE55D}"/>
              </a:ext>
            </a:extLst>
          </p:cNvPr>
          <p:cNvSpPr>
            <a:spLocks noGrp="1"/>
          </p:cNvSpPr>
          <p:nvPr>
            <p:ph type="title"/>
          </p:nvPr>
        </p:nvSpPr>
        <p:spPr>
          <a:xfrm>
            <a:off x="257735" y="115955"/>
            <a:ext cx="8390965" cy="660112"/>
          </a:xfrm>
        </p:spPr>
        <p:txBody>
          <a:bodyPr>
            <a:normAutofit fontScale="90000"/>
          </a:bodyPr>
          <a:lstStyle/>
          <a:p>
            <a:r>
              <a:rPr lang="ru-RU" b="1" dirty="0">
                <a:solidFill>
                  <a:srgbClr val="003399"/>
                </a:solidFill>
                <a:latin typeface="Arial" panose="020B0604020202020204" pitchFamily="34" charset="0"/>
                <a:cs typeface="Arial" panose="020B0604020202020204" pitchFamily="34" charset="0"/>
              </a:rPr>
              <a:t>Качество пищевой продукции</a:t>
            </a:r>
          </a:p>
        </p:txBody>
      </p:sp>
      <p:sp>
        <p:nvSpPr>
          <p:cNvPr id="3" name="Объект 2">
            <a:extLst>
              <a:ext uri="{FF2B5EF4-FFF2-40B4-BE49-F238E27FC236}">
                <a16:creationId xmlns:a16="http://schemas.microsoft.com/office/drawing/2014/main" id="{D76CD5AF-6C2A-40CE-83AB-942A5AF1D4DA}"/>
              </a:ext>
            </a:extLst>
          </p:cNvPr>
          <p:cNvSpPr>
            <a:spLocks noGrp="1"/>
          </p:cNvSpPr>
          <p:nvPr>
            <p:ph idx="1"/>
          </p:nvPr>
        </p:nvSpPr>
        <p:spPr>
          <a:xfrm>
            <a:off x="257735" y="901580"/>
            <a:ext cx="8628529" cy="5776311"/>
          </a:xfrm>
        </p:spPr>
        <p:txBody>
          <a:bodyPr>
            <a:normAutofit fontScale="25000" lnSpcReduction="20000"/>
          </a:bodyPr>
          <a:lstStyle/>
          <a:p>
            <a:pPr marL="0" indent="0" algn="ctr">
              <a:buNone/>
            </a:pPr>
            <a:r>
              <a:rPr lang="ru-RU" sz="9600" dirty="0">
                <a:latin typeface="Arial" panose="020B0604020202020204" pitchFamily="34" charset="0"/>
                <a:cs typeface="Arial" panose="020B0604020202020204" pitchFamily="34" charset="0"/>
              </a:rPr>
              <a:t>Ежегодно 30 тысяч исследований, из них по м/б показателям  не соответствует - 11-13%, превышает среднероссийский в 2,5 раза (4,4%)</a:t>
            </a:r>
          </a:p>
          <a:p>
            <a:pPr marL="0" indent="0">
              <a:buNone/>
            </a:pPr>
            <a:r>
              <a:rPr lang="ru-RU" sz="9600" b="1" dirty="0">
                <a:solidFill>
                  <a:srgbClr val="003399"/>
                </a:solidFill>
                <a:latin typeface="Arial" panose="020B0604020202020204" pitchFamily="34" charset="0"/>
                <a:cs typeface="Arial" panose="020B0604020202020204" pitchFamily="34" charset="0"/>
              </a:rPr>
              <a:t>Какие Факторы, влияют на микробиологическую  чистоту готовой продукции:</a:t>
            </a:r>
          </a:p>
          <a:p>
            <a:pPr marL="0" indent="0">
              <a:buNone/>
            </a:pPr>
            <a:r>
              <a:rPr lang="ru-RU" sz="8200" b="1" dirty="0">
                <a:solidFill>
                  <a:srgbClr val="003399"/>
                </a:solidFill>
                <a:latin typeface="Arial" panose="020B0604020202020204" pitchFamily="34" charset="0"/>
                <a:cs typeface="Arial" panose="020B0604020202020204" pitchFamily="34" charset="0"/>
              </a:rPr>
              <a:t>1. качество  исходного  сырья;</a:t>
            </a:r>
          </a:p>
          <a:p>
            <a:pPr marL="0" indent="0">
              <a:buNone/>
            </a:pPr>
            <a:r>
              <a:rPr lang="ru-RU" sz="8200" b="1" dirty="0">
                <a:solidFill>
                  <a:srgbClr val="003399"/>
                </a:solidFill>
                <a:latin typeface="Arial" panose="020B0604020202020204" pitchFamily="34" charset="0"/>
                <a:cs typeface="Arial" panose="020B0604020202020204" pitchFamily="34" charset="0"/>
              </a:rPr>
              <a:t>2. санитарно-техническое  состояние  объекта;</a:t>
            </a:r>
          </a:p>
          <a:p>
            <a:pPr marL="0" indent="0">
              <a:buNone/>
            </a:pPr>
            <a:r>
              <a:rPr lang="ru-RU" sz="8200" b="1" dirty="0">
                <a:solidFill>
                  <a:srgbClr val="003399"/>
                </a:solidFill>
                <a:latin typeface="Arial" panose="020B0604020202020204" pitchFamily="34" charset="0"/>
                <a:cs typeface="Arial" panose="020B0604020202020204" pitchFamily="34" charset="0"/>
              </a:rPr>
              <a:t>3. наличие  современного  технологического  и  холодильного  оборудования;</a:t>
            </a:r>
          </a:p>
          <a:p>
            <a:pPr marL="0" indent="0">
              <a:buNone/>
            </a:pPr>
            <a:r>
              <a:rPr lang="ru-RU" sz="8200" b="1" dirty="0">
                <a:solidFill>
                  <a:srgbClr val="003399"/>
                </a:solidFill>
                <a:latin typeface="Arial" panose="020B0604020202020204" pitchFamily="34" charset="0"/>
                <a:cs typeface="Arial" panose="020B0604020202020204" pitchFamily="34" charset="0"/>
              </a:rPr>
              <a:t>4. точное  соблюдение  технологии  производства на  всех  стадиях  технологического  процесса;</a:t>
            </a:r>
          </a:p>
          <a:p>
            <a:pPr marL="0" indent="0">
              <a:buNone/>
            </a:pPr>
            <a:r>
              <a:rPr lang="ru-RU" sz="8200" b="1" dirty="0">
                <a:solidFill>
                  <a:srgbClr val="003399"/>
                </a:solidFill>
                <a:latin typeface="Arial" panose="020B0604020202020204" pitchFamily="34" charset="0"/>
                <a:cs typeface="Arial" panose="020B0604020202020204" pitchFamily="34" charset="0"/>
              </a:rPr>
              <a:t>5. соблюдение  принципов ХАССП;</a:t>
            </a:r>
          </a:p>
          <a:p>
            <a:pPr marL="0" indent="0">
              <a:buNone/>
            </a:pPr>
            <a:r>
              <a:rPr lang="ru-RU" sz="8200" b="1" dirty="0">
                <a:solidFill>
                  <a:srgbClr val="003399"/>
                </a:solidFill>
                <a:latin typeface="Arial" panose="020B0604020202020204" pitchFamily="34" charset="0"/>
                <a:cs typeface="Arial" panose="020B0604020202020204" pitchFamily="34" charset="0"/>
              </a:rPr>
              <a:t>6. соблюдение дезинфекционного режима;</a:t>
            </a:r>
          </a:p>
          <a:p>
            <a:pPr marL="0" indent="0">
              <a:buNone/>
            </a:pPr>
            <a:r>
              <a:rPr lang="ru-RU" sz="8200" b="1" dirty="0">
                <a:solidFill>
                  <a:srgbClr val="003399"/>
                </a:solidFill>
                <a:latin typeface="Arial" panose="020B0604020202020204" pitchFamily="34" charset="0"/>
                <a:cs typeface="Arial" panose="020B0604020202020204" pitchFamily="34" charset="0"/>
              </a:rPr>
              <a:t>7. профессиональная  подготовка  персонала, своевременное  прохождение  медицинских  осмотров, вакцинации,  соблюдение  правил  личной  гигиены;</a:t>
            </a:r>
          </a:p>
          <a:p>
            <a:pPr marL="0" indent="0">
              <a:buNone/>
            </a:pPr>
            <a:r>
              <a:rPr lang="ru-RU" sz="8200" b="1" dirty="0">
                <a:solidFill>
                  <a:srgbClr val="003399"/>
                </a:solidFill>
                <a:latin typeface="Arial" panose="020B0604020202020204" pitchFamily="34" charset="0"/>
                <a:cs typeface="Arial" panose="020B0604020202020204" pitchFamily="34" charset="0"/>
              </a:rPr>
              <a:t>8. регулярный  отбор  проб  продукции  на лабораторные исследования, т.е. проведение производственного контроля</a:t>
            </a:r>
          </a:p>
          <a:p>
            <a:endParaRPr lang="ru-RU" dirty="0"/>
          </a:p>
        </p:txBody>
      </p:sp>
      <p:pic>
        <p:nvPicPr>
          <p:cNvPr id="5" name="Рисунок 4"/>
          <p:cNvPicPr>
            <a:picLocks noChangeAspect="1"/>
          </p:cNvPicPr>
          <p:nvPr/>
        </p:nvPicPr>
        <p:blipFill>
          <a:blip r:embed="rId3"/>
          <a:stretch>
            <a:fillRect/>
          </a:stretch>
        </p:blipFill>
        <p:spPr>
          <a:xfrm>
            <a:off x="8647967" y="115955"/>
            <a:ext cx="420743" cy="468638"/>
          </a:xfrm>
          <a:prstGeom prst="rect">
            <a:avLst/>
          </a:prstGeom>
        </p:spPr>
      </p:pic>
    </p:spTree>
    <p:extLst>
      <p:ext uri="{BB962C8B-B14F-4D97-AF65-F5344CB8AC3E}">
        <p14:creationId xmlns:p14="http://schemas.microsoft.com/office/powerpoint/2010/main" val="3197213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0178" y="161926"/>
            <a:ext cx="7886700" cy="1232765"/>
          </a:xfrm>
        </p:spPr>
        <p:txBody>
          <a:bodyPr>
            <a:normAutofit/>
          </a:bodyPr>
          <a:lstStyle/>
          <a:p>
            <a:pPr lvl="0" indent="558800" algn="ctr" eaLnBrk="0" fontAlgn="base" hangingPunct="0">
              <a:lnSpc>
                <a:spcPct val="100000"/>
              </a:lnSpc>
              <a:spcAft>
                <a:spcPct val="0"/>
              </a:spcAft>
            </a:pPr>
            <a:r>
              <a:rPr lang="ru-RU" sz="1400" dirty="0">
                <a:solidFill>
                  <a:srgbClr val="003399"/>
                </a:solidFill>
                <a:latin typeface="Arial" panose="020B0604020202020204" pitchFamily="34" charset="0"/>
                <a:ea typeface="Times New Roman" panose="02020603050405020304" pitchFamily="18" charset="0"/>
              </a:rPr>
              <a:t>Сводная таблица результатов лабораторных исследований пищевых продуктов, произведенных на территории Республики Саха (Якутия) </a:t>
            </a:r>
            <a:br>
              <a:rPr lang="ru-RU" sz="1400" dirty="0">
                <a:solidFill>
                  <a:srgbClr val="003399"/>
                </a:solidFill>
                <a:latin typeface="Arial" panose="020B0604020202020204" pitchFamily="34" charset="0"/>
                <a:ea typeface="Times New Roman" panose="02020603050405020304" pitchFamily="18" charset="0"/>
              </a:rPr>
            </a:br>
            <a:r>
              <a:rPr lang="ru-RU" sz="1400" dirty="0">
                <a:solidFill>
                  <a:srgbClr val="003399"/>
                </a:solidFill>
                <a:latin typeface="Arial" panose="020B0604020202020204" pitchFamily="34" charset="0"/>
                <a:ea typeface="Times New Roman" panose="02020603050405020304" pitchFamily="18" charset="0"/>
              </a:rPr>
              <a:t>за 9 мес. 2019 г. в разрезе основных видов продукции.</a:t>
            </a:r>
            <a:endParaRPr lang="ru-RU" dirty="0">
              <a:solidFill>
                <a:srgbClr val="003399"/>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402936416"/>
              </p:ext>
            </p:extLst>
          </p:nvPr>
        </p:nvGraphicFramePr>
        <p:xfrm>
          <a:off x="443346" y="1256142"/>
          <a:ext cx="8053532" cy="5172366"/>
        </p:xfrm>
        <a:graphic>
          <a:graphicData uri="http://schemas.openxmlformats.org/drawingml/2006/table">
            <a:tbl>
              <a:tblPr/>
              <a:tblGrid>
                <a:gridCol w="2162522">
                  <a:extLst>
                    <a:ext uri="{9D8B030D-6E8A-4147-A177-3AD203B41FA5}">
                      <a16:colId xmlns:a16="http://schemas.microsoft.com/office/drawing/2014/main" val="20000"/>
                    </a:ext>
                  </a:extLst>
                </a:gridCol>
                <a:gridCol w="828231">
                  <a:extLst>
                    <a:ext uri="{9D8B030D-6E8A-4147-A177-3AD203B41FA5}">
                      <a16:colId xmlns:a16="http://schemas.microsoft.com/office/drawing/2014/main" val="20001"/>
                    </a:ext>
                  </a:extLst>
                </a:gridCol>
                <a:gridCol w="1033117">
                  <a:extLst>
                    <a:ext uri="{9D8B030D-6E8A-4147-A177-3AD203B41FA5}">
                      <a16:colId xmlns:a16="http://schemas.microsoft.com/office/drawing/2014/main" val="20002"/>
                    </a:ext>
                  </a:extLst>
                </a:gridCol>
                <a:gridCol w="1033117">
                  <a:extLst>
                    <a:ext uri="{9D8B030D-6E8A-4147-A177-3AD203B41FA5}">
                      <a16:colId xmlns:a16="http://schemas.microsoft.com/office/drawing/2014/main" val="20003"/>
                    </a:ext>
                  </a:extLst>
                </a:gridCol>
                <a:gridCol w="824611">
                  <a:extLst>
                    <a:ext uri="{9D8B030D-6E8A-4147-A177-3AD203B41FA5}">
                      <a16:colId xmlns:a16="http://schemas.microsoft.com/office/drawing/2014/main" val="20004"/>
                    </a:ext>
                  </a:extLst>
                </a:gridCol>
                <a:gridCol w="1085967">
                  <a:extLst>
                    <a:ext uri="{9D8B030D-6E8A-4147-A177-3AD203B41FA5}">
                      <a16:colId xmlns:a16="http://schemas.microsoft.com/office/drawing/2014/main" val="20005"/>
                    </a:ext>
                  </a:extLst>
                </a:gridCol>
                <a:gridCol w="1085967">
                  <a:extLst>
                    <a:ext uri="{9D8B030D-6E8A-4147-A177-3AD203B41FA5}">
                      <a16:colId xmlns:a16="http://schemas.microsoft.com/office/drawing/2014/main" val="20006"/>
                    </a:ext>
                  </a:extLst>
                </a:gridCol>
              </a:tblGrid>
              <a:tr h="184727">
                <a:tc rowSpan="2">
                  <a:txBody>
                    <a:bodyPr/>
                    <a:lstStyle/>
                    <a:p>
                      <a:pPr>
                        <a:lnSpc>
                          <a:spcPct val="107000"/>
                        </a:lnSpc>
                        <a:spcAft>
                          <a:spcPts val="0"/>
                        </a:spcAft>
                      </a:pPr>
                      <a:r>
                        <a:rPr lang="ru-RU" sz="1000" b="0"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Виды пищевой продукции</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Микробиологические</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Санитарно-химические</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108364">
                <a:tc vMerge="1">
                  <a:txBody>
                    <a:bodyPr/>
                    <a:lstStyle/>
                    <a:p>
                      <a:endParaRPr lang="ru-RU"/>
                    </a:p>
                  </a:txBody>
                  <a:tcPr/>
                </a:tc>
                <a:tc>
                  <a:txBody>
                    <a:bodyPr/>
                    <a:lstStyle/>
                    <a:p>
                      <a:pPr>
                        <a:lnSpc>
                          <a:spcPct val="107000"/>
                        </a:lnSpc>
                        <a:spcAft>
                          <a:spcPts val="0"/>
                        </a:spcAft>
                      </a:pPr>
                      <a:r>
                        <a:rPr lang="ru-RU" sz="1000" b="0"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Всего проб</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Из них</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нестандартных</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Доля</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неудовлетворительных</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образцов (%)</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Всего проб</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Из них</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нестандартных</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Доля</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неудовлетворительных образцов</a:t>
                      </a:r>
                      <a:r>
                        <a:rPr lang="ru-RU" sz="800">
                          <a:effectLst/>
                          <a:latin typeface="Calibri" panose="020F0502020204030204" pitchFamily="34" charset="0"/>
                          <a:ea typeface="Calibri" panose="020F0502020204030204" pitchFamily="34" charset="0"/>
                          <a:cs typeface="Times New Roman" panose="02020603050405020304" pitchFamily="18" charset="0"/>
                        </a:rPr>
                        <a:t> </a:t>
                      </a: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9455">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Мясо и мясная продукция</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429</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89</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4727">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Яйцо</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6,6</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69455">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Молоко и молочная продукция</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601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178</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29,6</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492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800">
                          <a:effectLst/>
                          <a:latin typeface="Times New Roman" panose="02020603050405020304" pitchFamily="18" charset="0"/>
                          <a:ea typeface="Calibri" panose="020F0502020204030204" pitchFamily="34" charset="0"/>
                          <a:cs typeface="Times New Roman" panose="02020603050405020304" pitchFamily="18" charset="0"/>
                        </a:rPr>
                        <a:t>58</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11,7</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9455">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Рыба и рыбная продукция</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33</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51,5</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8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54182">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Зерно и хлебобулочные изделия</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138</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15,9</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275</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9455">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Кондитерские изделия</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179</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800">
                          <a:effectLst/>
                          <a:latin typeface="Times New Roman" panose="02020603050405020304" pitchFamily="18" charset="0"/>
                          <a:ea typeface="Calibri" panose="020F0502020204030204" pitchFamily="34" charset="0"/>
                          <a:cs typeface="Times New Roman" panose="02020603050405020304" pitchFamily="18" charset="0"/>
                        </a:rPr>
                        <a:t>34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18,9</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69455">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Плодоовощная продукция</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96</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8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4727">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Бутилированная вода</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800">
                          <a:effectLst/>
                          <a:latin typeface="Times New Roman" panose="02020603050405020304" pitchFamily="18" charset="0"/>
                          <a:ea typeface="Calibri" panose="020F0502020204030204" pitchFamily="34" charset="0"/>
                          <a:cs typeface="Times New Roman" panose="02020603050405020304" pitchFamily="18" charset="0"/>
                        </a:rPr>
                        <a:t>275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800">
                          <a:effectLst/>
                          <a:latin typeface="Times New Roman" panose="02020603050405020304" pitchFamily="18" charset="0"/>
                          <a:ea typeface="Calibri" panose="020F0502020204030204" pitchFamily="34" charset="0"/>
                          <a:cs typeface="Times New Roman" panose="02020603050405020304" pitchFamily="18" charset="0"/>
                        </a:rPr>
                        <a:t>24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8,7</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554182">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Пиво, вино, водка и другие спиртные напитки</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49</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4727">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Маслиничное сырье</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800" b="1" i="0" u="none" strike="noStrike" spc="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800" b="1" i="0" u="none" strike="noStrike" spc="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800" b="1" i="0" u="none" strike="noStrike" spc="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800" b="1" i="0" u="none" strike="noStrike" spc="0" dirty="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rPr>
                        <a:t>0</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69455">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Готовые кулинарные изделия</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1238</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15,7</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1086</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u-RU" sz="1000" b="0"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6,6</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83" marR="4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37781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0B3E14-2B66-43F1-AEE9-D1C20F6B569E}"/>
              </a:ext>
            </a:extLst>
          </p:cNvPr>
          <p:cNvSpPr>
            <a:spLocks noGrp="1"/>
          </p:cNvSpPr>
          <p:nvPr>
            <p:ph type="title"/>
          </p:nvPr>
        </p:nvSpPr>
        <p:spPr>
          <a:xfrm>
            <a:off x="127747" y="180196"/>
            <a:ext cx="8733865" cy="577933"/>
          </a:xfrm>
        </p:spPr>
        <p:txBody>
          <a:bodyPr>
            <a:normAutofit/>
          </a:bodyPr>
          <a:lstStyle/>
          <a:p>
            <a:r>
              <a:rPr lang="ru-RU" sz="2800" b="1" dirty="0">
                <a:solidFill>
                  <a:srgbClr val="003399"/>
                </a:solidFill>
                <a:latin typeface="Arial" panose="020B0604020202020204" pitchFamily="34" charset="0"/>
                <a:cs typeface="Arial" panose="020B0604020202020204" pitchFamily="34" charset="0"/>
              </a:rPr>
              <a:t>ОСНОВНЫЕ НАРУШЕНИЯ ПРИ ПРОВЕРКАХ</a:t>
            </a:r>
          </a:p>
        </p:txBody>
      </p:sp>
      <p:sp>
        <p:nvSpPr>
          <p:cNvPr id="3" name="Объект 2">
            <a:extLst>
              <a:ext uri="{FF2B5EF4-FFF2-40B4-BE49-F238E27FC236}">
                <a16:creationId xmlns:a16="http://schemas.microsoft.com/office/drawing/2014/main" id="{9E02D968-6592-4F0D-B540-B57B1ED90F0A}"/>
              </a:ext>
            </a:extLst>
          </p:cNvPr>
          <p:cNvSpPr>
            <a:spLocks noGrp="1"/>
          </p:cNvSpPr>
          <p:nvPr>
            <p:ph idx="1"/>
          </p:nvPr>
        </p:nvSpPr>
        <p:spPr>
          <a:xfrm>
            <a:off x="127747" y="648325"/>
            <a:ext cx="8888506" cy="6094220"/>
          </a:xfrm>
        </p:spPr>
        <p:txBody>
          <a:bodyPr>
            <a:normAutofit fontScale="25000" lnSpcReduction="20000"/>
          </a:bodyPr>
          <a:lstStyle/>
          <a:p>
            <a:endParaRPr lang="ru-RU" dirty="0"/>
          </a:p>
          <a:p>
            <a:pPr>
              <a:buFontTx/>
              <a:buChar char="-"/>
            </a:pPr>
            <a:r>
              <a:rPr lang="ru-RU" sz="9200" dirty="0">
                <a:latin typeface="Arial" panose="020B0604020202020204" pitchFamily="34" charset="0"/>
                <a:cs typeface="Arial" panose="020B0604020202020204" pitchFamily="34" charset="0"/>
              </a:rPr>
              <a:t>Недостаточный набор помещений, неправильная планировка, отсутствие вспомогательных помещений для персонала; </a:t>
            </a:r>
          </a:p>
          <a:p>
            <a:pPr>
              <a:buFontTx/>
              <a:buChar char="-"/>
            </a:pPr>
            <a:r>
              <a:rPr lang="ru-RU" sz="9200" dirty="0">
                <a:latin typeface="Arial" panose="020B0604020202020204" pitchFamily="34" charset="0"/>
                <a:cs typeface="Arial" panose="020B0604020202020204" pitchFamily="34" charset="0"/>
              </a:rPr>
              <a:t>недостаточное материально-техническое оснащение, нарушения по внутренней отделке помещений: целостности покрытия полов, стен, потолков; </a:t>
            </a:r>
          </a:p>
          <a:p>
            <a:pPr>
              <a:buFontTx/>
              <a:buChar char="-"/>
            </a:pPr>
            <a:r>
              <a:rPr lang="ru-RU" sz="9200" dirty="0">
                <a:latin typeface="Arial" panose="020B0604020202020204" pitchFamily="34" charset="0"/>
                <a:cs typeface="Arial" panose="020B0604020202020204" pitchFamily="34" charset="0"/>
              </a:rPr>
              <a:t>отсутствие системы внутреннего водопровода, водоснабжения, канализации, локальных водоочистных установок на перерабатывающих предприятиях пищевой промышленности, </a:t>
            </a:r>
          </a:p>
          <a:p>
            <a:pPr>
              <a:buFontTx/>
              <a:buChar char="-"/>
            </a:pPr>
            <a:r>
              <a:rPr lang="ru-RU" sz="9200" dirty="0">
                <a:latin typeface="Arial" panose="020B0604020202020204" pitchFamily="34" charset="0"/>
                <a:cs typeface="Arial" panose="020B0604020202020204" pitchFamily="34" charset="0"/>
              </a:rPr>
              <a:t>изношенность технологического оборудования, отсутствие маркировки технологического оборудования, </a:t>
            </a:r>
          </a:p>
          <a:p>
            <a:pPr>
              <a:buFontTx/>
              <a:buChar char="-"/>
            </a:pPr>
            <a:r>
              <a:rPr lang="ru-RU" sz="9200" dirty="0">
                <a:latin typeface="Arial" panose="020B0604020202020204" pitchFamily="34" charset="0"/>
                <a:cs typeface="Arial" panose="020B0604020202020204" pitchFamily="34" charset="0"/>
              </a:rPr>
              <a:t>недостаточность холодильного оборудования, </a:t>
            </a:r>
          </a:p>
          <a:p>
            <a:pPr>
              <a:buFontTx/>
              <a:buChar char="-"/>
            </a:pPr>
            <a:r>
              <a:rPr lang="ru-RU" sz="9200" dirty="0">
                <a:latin typeface="Arial" panose="020B0604020202020204" pitchFamily="34" charset="0"/>
                <a:cs typeface="Arial" panose="020B0604020202020204" pitchFamily="34" charset="0"/>
              </a:rPr>
              <a:t>отсутствие производственного контроля или не в полном объеме, </a:t>
            </a:r>
          </a:p>
          <a:p>
            <a:pPr>
              <a:buFontTx/>
              <a:buChar char="-"/>
            </a:pPr>
            <a:r>
              <a:rPr lang="ru-RU" sz="9200" dirty="0">
                <a:latin typeface="Arial" panose="020B0604020202020204" pitchFamily="34" charset="0"/>
                <a:cs typeface="Arial" panose="020B0604020202020204" pitchFamily="34" charset="0"/>
              </a:rPr>
              <a:t>не проводятся мероприятия по дезинсекции и дератизации; </a:t>
            </a:r>
          </a:p>
          <a:p>
            <a:pPr>
              <a:buFontTx/>
              <a:buChar char="-"/>
            </a:pPr>
            <a:r>
              <a:rPr lang="ru-RU" sz="9200" dirty="0">
                <a:latin typeface="Arial" panose="020B0604020202020204" pitchFamily="34" charset="0"/>
                <a:cs typeface="Arial" panose="020B0604020202020204" pitchFamily="34" charset="0"/>
              </a:rPr>
              <a:t>медицинских книжек сотрудников, нарушения прохождения медицинских осмотров, получения профилактических прививок, прохождения санитарно-гигиенического обучения; </a:t>
            </a:r>
            <a:endParaRPr lang="ru-RU" sz="9200" dirty="0"/>
          </a:p>
        </p:txBody>
      </p:sp>
      <p:pic>
        <p:nvPicPr>
          <p:cNvPr id="5" name="Рисунок 4"/>
          <p:cNvPicPr>
            <a:picLocks noChangeAspect="1"/>
          </p:cNvPicPr>
          <p:nvPr/>
        </p:nvPicPr>
        <p:blipFill>
          <a:blip r:embed="rId3"/>
          <a:stretch>
            <a:fillRect/>
          </a:stretch>
        </p:blipFill>
        <p:spPr>
          <a:xfrm>
            <a:off x="8647967" y="115955"/>
            <a:ext cx="420743" cy="468638"/>
          </a:xfrm>
          <a:prstGeom prst="rect">
            <a:avLst/>
          </a:prstGeom>
        </p:spPr>
      </p:pic>
    </p:spTree>
    <p:extLst>
      <p:ext uri="{BB962C8B-B14F-4D97-AF65-F5344CB8AC3E}">
        <p14:creationId xmlns:p14="http://schemas.microsoft.com/office/powerpoint/2010/main" val="1124329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62" y="115955"/>
            <a:ext cx="8123721" cy="578576"/>
          </a:xfrm>
        </p:spPr>
        <p:txBody>
          <a:bodyPr>
            <a:noAutofit/>
          </a:bodyPr>
          <a:lstStyle/>
          <a:p>
            <a:r>
              <a:rPr lang="ru-RU" sz="1800" b="1" dirty="0">
                <a:solidFill>
                  <a:srgbClr val="000066"/>
                </a:solidFill>
                <a:latin typeface="Arial" panose="020B0604020202020204" pitchFamily="34" charset="0"/>
                <a:cs typeface="Arial" panose="020B0604020202020204" pitchFamily="34" charset="0"/>
              </a:rPr>
              <a:t>СТРУКТУРА ИНФЕКЦИОННОЙ И ПАРАЗИТАРНОЙ ЗАБОЛЕВАЕМОСТИ В РЕСПУБЛИКЕ САХА (ЯКУТИЯ)</a:t>
            </a:r>
            <a:endParaRPr lang="ru-RU" sz="1200" b="1" dirty="0">
              <a:solidFill>
                <a:srgbClr val="000066"/>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4" name="Прямоугольник 3"/>
          <p:cNvSpPr/>
          <p:nvPr/>
        </p:nvSpPr>
        <p:spPr>
          <a:xfrm>
            <a:off x="0" y="898121"/>
            <a:ext cx="8278268" cy="34289"/>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solidFill>
                <a:prstClr val="white"/>
              </a:solidFill>
            </a:endParaRPr>
          </a:p>
        </p:txBody>
      </p:sp>
      <p:pic>
        <p:nvPicPr>
          <p:cNvPr id="5" name="Рисунок 4"/>
          <p:cNvPicPr>
            <a:picLocks noChangeAspect="1"/>
          </p:cNvPicPr>
          <p:nvPr/>
        </p:nvPicPr>
        <p:blipFill>
          <a:blip r:embed="rId2"/>
          <a:stretch>
            <a:fillRect/>
          </a:stretch>
        </p:blipFill>
        <p:spPr>
          <a:xfrm>
            <a:off x="8647967" y="115955"/>
            <a:ext cx="420743" cy="468638"/>
          </a:xfrm>
          <a:prstGeom prst="rect">
            <a:avLst/>
          </a:prstGeom>
        </p:spPr>
      </p:pic>
      <p:sp>
        <p:nvSpPr>
          <p:cNvPr id="14" name="Объект 2"/>
          <p:cNvSpPr txBox="1">
            <a:spLocks/>
          </p:cNvSpPr>
          <p:nvPr/>
        </p:nvSpPr>
        <p:spPr>
          <a:xfrm>
            <a:off x="52997" y="1525182"/>
            <a:ext cx="6280484" cy="7834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ru-RU" sz="788" b="1" dirty="0">
              <a:solidFill>
                <a:srgbClr val="800000"/>
              </a:solidFill>
              <a:latin typeface="Arial" panose="020B0604020202020204" pitchFamily="34" charset="0"/>
              <a:cs typeface="Arial" panose="020B0604020202020204" pitchFamily="34" charset="0"/>
            </a:endParaRPr>
          </a:p>
        </p:txBody>
      </p:sp>
      <p:sp>
        <p:nvSpPr>
          <p:cNvPr id="18" name="Объект 2"/>
          <p:cNvSpPr txBox="1">
            <a:spLocks/>
          </p:cNvSpPr>
          <p:nvPr/>
        </p:nvSpPr>
        <p:spPr>
          <a:xfrm>
            <a:off x="319051" y="2972463"/>
            <a:ext cx="5494550" cy="22823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19" name="Объект 2"/>
          <p:cNvSpPr txBox="1">
            <a:spLocks/>
          </p:cNvSpPr>
          <p:nvPr/>
        </p:nvSpPr>
        <p:spPr>
          <a:xfrm>
            <a:off x="299197" y="3494130"/>
            <a:ext cx="549455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0" name="Объект 2"/>
          <p:cNvSpPr txBox="1">
            <a:spLocks/>
          </p:cNvSpPr>
          <p:nvPr/>
        </p:nvSpPr>
        <p:spPr>
          <a:xfrm>
            <a:off x="299197" y="4609922"/>
            <a:ext cx="562034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3" name="Прямоугольник 22"/>
          <p:cNvSpPr/>
          <p:nvPr/>
        </p:nvSpPr>
        <p:spPr>
          <a:xfrm flipV="1">
            <a:off x="1" y="5834664"/>
            <a:ext cx="1344528" cy="192830"/>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solidFill>
                <a:prstClr val="white"/>
              </a:solidFill>
            </a:endParaRPr>
          </a:p>
        </p:txBody>
      </p:sp>
      <p:sp>
        <p:nvSpPr>
          <p:cNvPr id="24" name="Прямоугольник 23"/>
          <p:cNvSpPr/>
          <p:nvPr/>
        </p:nvSpPr>
        <p:spPr>
          <a:xfrm>
            <a:off x="1344529" y="5834663"/>
            <a:ext cx="7799471" cy="1928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solidFill>
                <a:prstClr val="white"/>
              </a:solidFill>
            </a:endParaRPr>
          </a:p>
        </p:txBody>
      </p:sp>
      <p:graphicFrame>
        <p:nvGraphicFramePr>
          <p:cNvPr id="15" name="Объект 6"/>
          <p:cNvGraphicFramePr>
            <a:graphicFrameLocks noGrp="1"/>
          </p:cNvGraphicFramePr>
          <p:nvPr>
            <p:ph sz="half" idx="1"/>
            <p:extLst>
              <p:ext uri="{D42A27DB-BD31-4B8C-83A1-F6EECF244321}">
                <p14:modId xmlns:p14="http://schemas.microsoft.com/office/powerpoint/2010/main" val="1497381089"/>
              </p:ext>
            </p:extLst>
          </p:nvPr>
        </p:nvGraphicFramePr>
        <p:xfrm>
          <a:off x="3889462" y="1311007"/>
          <a:ext cx="5179248" cy="41742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Объект 7"/>
          <p:cNvGraphicFramePr>
            <a:graphicFrameLocks/>
          </p:cNvGraphicFramePr>
          <p:nvPr>
            <p:extLst>
              <p:ext uri="{D42A27DB-BD31-4B8C-83A1-F6EECF244321}">
                <p14:modId xmlns:p14="http://schemas.microsoft.com/office/powerpoint/2010/main" val="1781402703"/>
              </p:ext>
            </p:extLst>
          </p:nvPr>
        </p:nvGraphicFramePr>
        <p:xfrm>
          <a:off x="0" y="1233889"/>
          <a:ext cx="4296578" cy="4505899"/>
        </p:xfrm>
        <a:graphic>
          <a:graphicData uri="http://schemas.openxmlformats.org/drawingml/2006/chart">
            <c:chart xmlns:c="http://schemas.openxmlformats.org/drawingml/2006/chart" xmlns:r="http://schemas.openxmlformats.org/officeDocument/2006/relationships" r:id="rId4"/>
          </a:graphicData>
        </a:graphic>
      </p:graphicFrame>
      <p:sp>
        <p:nvSpPr>
          <p:cNvPr id="17" name="Прямоугольник 16"/>
          <p:cNvSpPr/>
          <p:nvPr/>
        </p:nvSpPr>
        <p:spPr>
          <a:xfrm>
            <a:off x="8188031" y="904316"/>
            <a:ext cx="955969" cy="3428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solidFill>
                <a:prstClr val="white"/>
              </a:solidFill>
            </a:endParaRPr>
          </a:p>
        </p:txBody>
      </p:sp>
    </p:spTree>
    <p:extLst>
      <p:ext uri="{BB962C8B-B14F-4D97-AF65-F5344CB8AC3E}">
        <p14:creationId xmlns:p14="http://schemas.microsoft.com/office/powerpoint/2010/main" val="400798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119" y="775856"/>
            <a:ext cx="9066882" cy="5977484"/>
          </a:xfrm>
        </p:spPr>
        <p:txBody>
          <a:bodyPr>
            <a:normAutofit/>
          </a:bodyPr>
          <a:lstStyle/>
          <a:p>
            <a:endParaRPr lang="ru-RU" sz="1850" b="1" dirty="0">
              <a:solidFill>
                <a:srgbClr val="C00000"/>
              </a:solidFill>
              <a:latin typeface="Arial" panose="020B0604020202020204" pitchFamily="34" charset="0"/>
              <a:cs typeface="Arial" panose="020B0604020202020204" pitchFamily="34" charset="0"/>
            </a:endParaRPr>
          </a:p>
          <a:p>
            <a:r>
              <a:rPr lang="ru-RU" sz="1850" b="1" dirty="0">
                <a:solidFill>
                  <a:srgbClr val="C00000"/>
                </a:solidFill>
                <a:latin typeface="Arial" panose="020B0604020202020204" pitchFamily="34" charset="0"/>
                <a:cs typeface="Arial" panose="020B0604020202020204" pitchFamily="34" charset="0"/>
              </a:rPr>
              <a:t>Суть риск-ориентированного подхода в любой сфере заключается в снижении рисков: контроль в зонах повышенного риска растет, а в более безопасных зонах - снижается или отсутствует. Это позволяет вовремя принимать необходимые меры там, где это необходимо и в значительной мере экономить ресурсы. Таким образом, ресурсы распределяются неравномерно, в зависимости от риска, причем это влияет как на частоту, так и на глубину проверок.</a:t>
            </a:r>
          </a:p>
          <a:p>
            <a:pPr algn="ctr">
              <a:buFont typeface="Wingdings" panose="05000000000000000000" pitchFamily="2" charset="2"/>
              <a:buChar char="Ø"/>
            </a:pPr>
            <a:r>
              <a:rPr lang="ru-RU" sz="1850" b="1" dirty="0">
                <a:latin typeface="Arial" panose="020B0604020202020204" pitchFamily="34" charset="0"/>
                <a:cs typeface="Arial" panose="020B0604020202020204" pitchFamily="34" charset="0"/>
              </a:rPr>
              <a:t>Где это прописано?</a:t>
            </a:r>
          </a:p>
          <a:p>
            <a:pPr algn="ctr"/>
            <a:r>
              <a:rPr lang="ru-RU" sz="1850" b="1" dirty="0">
                <a:latin typeface="Arial" panose="020B0604020202020204" pitchFamily="34" charset="0"/>
                <a:cs typeface="Arial" panose="020B0604020202020204" pitchFamily="34" charset="0"/>
              </a:rPr>
              <a:t>Применение подхода при организации государственного контроля закреплено в статье 8.1 Федерального закона от 26.12.2008 № 294-ФЗ «О защите прав юридических лиц и индивидуальных предпринимателей при осуществлении государственного контроля (надзора) и муниципального контроля». </a:t>
            </a:r>
          </a:p>
          <a:p>
            <a:r>
              <a:rPr lang="ru-RU" sz="1850" dirty="0">
                <a:solidFill>
                  <a:srgbClr val="FF0000"/>
                </a:solidFill>
                <a:latin typeface="Arial" panose="020B0604020202020204" pitchFamily="34" charset="0"/>
                <a:cs typeface="Arial" panose="020B0604020202020204" pitchFamily="34" charset="0"/>
              </a:rPr>
              <a:t>Основная его цель – оптимальное использование трудовых, материальных и финансовых ресурсов при осуществлении госконтроля, снижение издержек для тех, кого контролируют и повышение результативности проверок. </a:t>
            </a:r>
          </a:p>
          <a:p>
            <a:r>
              <a:rPr lang="ru-RU" sz="1850" b="1" dirty="0">
                <a:solidFill>
                  <a:srgbClr val="0000FF"/>
                </a:solidFill>
                <a:latin typeface="Arial" panose="020B0604020202020204" pitchFamily="34" charset="0"/>
                <a:cs typeface="Arial" panose="020B0604020202020204" pitchFamily="34" charset="0"/>
              </a:rPr>
              <a:t>Для реализации подхода в государственном надзоре используется следующая классификация уровней опасности:  низкий, умеренный, средний, значительный, высокий, чрезвычайно высокий. </a:t>
            </a:r>
          </a:p>
        </p:txBody>
      </p:sp>
      <p:sp>
        <p:nvSpPr>
          <p:cNvPr id="4" name="Заголовок 1"/>
          <p:cNvSpPr txBox="1">
            <a:spLocks/>
          </p:cNvSpPr>
          <p:nvPr/>
        </p:nvSpPr>
        <p:spPr>
          <a:xfrm>
            <a:off x="317319" y="62942"/>
            <a:ext cx="8788982" cy="108236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2800" b="1" dirty="0">
                <a:solidFill>
                  <a:srgbClr val="000066"/>
                </a:solidFill>
                <a:latin typeface="Arial" panose="020B0604020202020204" pitchFamily="34" charset="0"/>
                <a:ea typeface="Arial Unicode MS" panose="020B0604020202020204" pitchFamily="34" charset="-128"/>
                <a:cs typeface="Arial" panose="020B0604020202020204" pitchFamily="34" charset="0"/>
              </a:rPr>
              <a:t>РИСК-ОРИЕНТИРОВАННАЯ МОДЕЛЬ КОНТРОЛЬНО-НАДЗОРНОЙ ДЕЯТЕЛЬНОСТИ</a:t>
            </a:r>
          </a:p>
        </p:txBody>
      </p:sp>
      <p:pic>
        <p:nvPicPr>
          <p:cNvPr id="5" name="Рисунок 4"/>
          <p:cNvPicPr>
            <a:picLocks noChangeAspect="1"/>
          </p:cNvPicPr>
          <p:nvPr/>
        </p:nvPicPr>
        <p:blipFill>
          <a:blip r:embed="rId2"/>
          <a:stretch>
            <a:fillRect/>
          </a:stretch>
        </p:blipFill>
        <p:spPr>
          <a:xfrm>
            <a:off x="8515350" y="62942"/>
            <a:ext cx="420660" cy="469433"/>
          </a:xfrm>
          <a:prstGeom prst="rect">
            <a:avLst/>
          </a:prstGeom>
        </p:spPr>
      </p:pic>
    </p:spTree>
    <p:extLst>
      <p:ext uri="{BB962C8B-B14F-4D97-AF65-F5344CB8AC3E}">
        <p14:creationId xmlns:p14="http://schemas.microsoft.com/office/powerpoint/2010/main" val="1967330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071" y="872248"/>
            <a:ext cx="8513903" cy="578576"/>
          </a:xfrm>
        </p:spPr>
        <p:txBody>
          <a:bodyPr>
            <a:noAutofit/>
          </a:bodyPr>
          <a:lstStyle/>
          <a:p>
            <a:r>
              <a:rPr lang="ru-RU" sz="1800" b="1" dirty="0">
                <a:solidFill>
                  <a:srgbClr val="000066"/>
                </a:solidFill>
                <a:latin typeface="Arial" panose="020B0604020202020204" pitchFamily="34" charset="0"/>
                <a:cs typeface="Arial" panose="020B0604020202020204" pitchFamily="34" charset="0"/>
              </a:rPr>
              <a:t>ЭПИДЕМИОЛОГИЧЕСКАЯ СИТУАЦИЯ </a:t>
            </a:r>
            <a:br>
              <a:rPr lang="ru-RU" sz="1800" b="1" dirty="0">
                <a:solidFill>
                  <a:srgbClr val="000066"/>
                </a:solidFill>
                <a:latin typeface="Arial" panose="020B0604020202020204" pitchFamily="34" charset="0"/>
                <a:cs typeface="Arial" panose="020B0604020202020204" pitchFamily="34" charset="0"/>
              </a:rPr>
            </a:br>
            <a:r>
              <a:rPr lang="ru-RU" sz="1800" b="1" dirty="0">
                <a:solidFill>
                  <a:srgbClr val="000066"/>
                </a:solidFill>
                <a:latin typeface="Arial" panose="020B0604020202020204" pitchFamily="34" charset="0"/>
                <a:cs typeface="Arial" panose="020B0604020202020204" pitchFamily="34" charset="0"/>
              </a:rPr>
              <a:t>В РЕСПУБЛИКЕ САХА (ЯКУТИЯ) В 2018 ГОДУ </a:t>
            </a:r>
            <a:endParaRPr lang="ru-RU" sz="1200" b="1" dirty="0">
              <a:solidFill>
                <a:srgbClr val="000066"/>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4" name="Прямоугольник 3"/>
          <p:cNvSpPr/>
          <p:nvPr/>
        </p:nvSpPr>
        <p:spPr>
          <a:xfrm>
            <a:off x="0" y="1427373"/>
            <a:ext cx="8278268" cy="34289"/>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pic>
        <p:nvPicPr>
          <p:cNvPr id="5" name="Рисунок 4"/>
          <p:cNvPicPr>
            <a:picLocks noChangeAspect="1"/>
          </p:cNvPicPr>
          <p:nvPr/>
        </p:nvPicPr>
        <p:blipFill>
          <a:blip r:embed="rId2"/>
          <a:stretch>
            <a:fillRect/>
          </a:stretch>
        </p:blipFill>
        <p:spPr>
          <a:xfrm>
            <a:off x="8527744" y="872248"/>
            <a:ext cx="420743" cy="468638"/>
          </a:xfrm>
          <a:prstGeom prst="rect">
            <a:avLst/>
          </a:prstGeom>
        </p:spPr>
      </p:pic>
      <p:sp>
        <p:nvSpPr>
          <p:cNvPr id="14" name="Объект 2"/>
          <p:cNvSpPr txBox="1">
            <a:spLocks/>
          </p:cNvSpPr>
          <p:nvPr/>
        </p:nvSpPr>
        <p:spPr>
          <a:xfrm>
            <a:off x="52997" y="1525182"/>
            <a:ext cx="6280484" cy="7834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ru-RU" sz="788" b="1" dirty="0">
              <a:solidFill>
                <a:srgbClr val="800000"/>
              </a:solidFill>
              <a:latin typeface="Arial" panose="020B0604020202020204" pitchFamily="34" charset="0"/>
              <a:cs typeface="Arial" panose="020B0604020202020204" pitchFamily="34" charset="0"/>
            </a:endParaRPr>
          </a:p>
        </p:txBody>
      </p:sp>
      <p:sp>
        <p:nvSpPr>
          <p:cNvPr id="18" name="Объект 2"/>
          <p:cNvSpPr txBox="1">
            <a:spLocks/>
          </p:cNvSpPr>
          <p:nvPr/>
        </p:nvSpPr>
        <p:spPr>
          <a:xfrm>
            <a:off x="319051" y="2972463"/>
            <a:ext cx="5494550" cy="22823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19" name="Объект 2"/>
          <p:cNvSpPr txBox="1">
            <a:spLocks/>
          </p:cNvSpPr>
          <p:nvPr/>
        </p:nvSpPr>
        <p:spPr>
          <a:xfrm>
            <a:off x="299197" y="3494130"/>
            <a:ext cx="549455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0" name="Объект 2"/>
          <p:cNvSpPr txBox="1">
            <a:spLocks/>
          </p:cNvSpPr>
          <p:nvPr/>
        </p:nvSpPr>
        <p:spPr>
          <a:xfrm>
            <a:off x="299197" y="4609922"/>
            <a:ext cx="562034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2" name="Объект 2"/>
          <p:cNvSpPr txBox="1">
            <a:spLocks/>
          </p:cNvSpPr>
          <p:nvPr/>
        </p:nvSpPr>
        <p:spPr>
          <a:xfrm>
            <a:off x="5564604" y="2303179"/>
            <a:ext cx="3838075" cy="7834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ru-RU" sz="788" b="1" dirty="0">
              <a:solidFill>
                <a:srgbClr val="800000"/>
              </a:solidFill>
              <a:latin typeface="Arial" panose="020B0604020202020204" pitchFamily="34" charset="0"/>
              <a:cs typeface="Arial" panose="020B0604020202020204" pitchFamily="34" charset="0"/>
            </a:endParaRPr>
          </a:p>
        </p:txBody>
      </p:sp>
      <p:sp>
        <p:nvSpPr>
          <p:cNvPr id="23" name="Прямоугольник 22"/>
          <p:cNvSpPr/>
          <p:nvPr/>
        </p:nvSpPr>
        <p:spPr>
          <a:xfrm flipV="1">
            <a:off x="0" y="5804178"/>
            <a:ext cx="1344528" cy="192830"/>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sp>
        <p:nvSpPr>
          <p:cNvPr id="24" name="Прямоугольник 23"/>
          <p:cNvSpPr/>
          <p:nvPr/>
        </p:nvSpPr>
        <p:spPr>
          <a:xfrm>
            <a:off x="1344529" y="5804177"/>
            <a:ext cx="7799471" cy="1928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sp>
        <p:nvSpPr>
          <p:cNvPr id="15" name="Объект 1"/>
          <p:cNvSpPr txBox="1">
            <a:spLocks/>
          </p:cNvSpPr>
          <p:nvPr/>
        </p:nvSpPr>
        <p:spPr>
          <a:xfrm>
            <a:off x="4887532" y="1668611"/>
            <a:ext cx="3558818" cy="39949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defRPr/>
            </a:pPr>
            <a:r>
              <a:rPr lang="ru-RU" sz="1500" b="1" dirty="0">
                <a:solidFill>
                  <a:srgbClr val="4F81BD">
                    <a:lumMod val="75000"/>
                  </a:srgbClr>
                </a:solidFill>
                <a:latin typeface="Arial" panose="020B0604020202020204" pitchFamily="34" charset="0"/>
                <a:cs typeface="Arial" panose="020B0604020202020204" pitchFamily="34" charset="0"/>
              </a:rPr>
              <a:t>СНИЖЕНИЕ ЗАБОЛЕВАЕМОСТИ            </a:t>
            </a:r>
            <a:endParaRPr lang="ru-RU" sz="1500" b="1" dirty="0">
              <a:solidFill>
                <a:srgbClr val="FF0000"/>
              </a:solidFill>
              <a:latin typeface="Arial" panose="020B0604020202020204" pitchFamily="34" charset="0"/>
              <a:cs typeface="Arial" panose="020B0604020202020204" pitchFamily="34" charset="0"/>
            </a:endParaRPr>
          </a:p>
        </p:txBody>
      </p:sp>
      <p:sp>
        <p:nvSpPr>
          <p:cNvPr id="16" name="Прямоугольник 15"/>
          <p:cNvSpPr/>
          <p:nvPr/>
        </p:nvSpPr>
        <p:spPr>
          <a:xfrm>
            <a:off x="4810260" y="2135848"/>
            <a:ext cx="3636091" cy="2571104"/>
          </a:xfrm>
          <a:prstGeom prst="rect">
            <a:avLst/>
          </a:prstGeom>
          <a:noFill/>
          <a:ln>
            <a:noFill/>
          </a:ln>
          <a:effectLst/>
        </p:spPr>
        <p:txBody>
          <a:bodyPr spcFirstLastPara="0" vert="horz" wrap="square" lIns="96012" tIns="0" rIns="96012" bIns="96012" numCol="1" spcCol="1270" anchor="t" anchorCtr="0">
            <a:noAutofit/>
          </a:bodyPr>
          <a:lstStyle/>
          <a:p>
            <a:pPr defTabSz="600075">
              <a:spcBef>
                <a:spcPct val="0"/>
              </a:spcBef>
              <a:tabLst>
                <a:tab pos="197644" algn="l"/>
              </a:tabLst>
              <a:defRPr/>
            </a:pPr>
            <a:r>
              <a:rPr lang="ru-RU" sz="2700" b="1" kern="0" dirty="0">
                <a:solidFill>
                  <a:srgbClr val="4F81BD">
                    <a:lumMod val="75000"/>
                  </a:srgbClr>
                </a:solidFill>
                <a:latin typeface="Times New Roman" panose="02020603050405020304" pitchFamily="18" charset="0"/>
                <a:cs typeface="Times New Roman" panose="02020603050405020304" pitchFamily="18" charset="0"/>
              </a:rPr>
              <a:t>-2,7 раз </a:t>
            </a:r>
            <a:r>
              <a:rPr lang="ru-RU" sz="2100" kern="0" dirty="0">
                <a:solidFill>
                  <a:prstClr val="black"/>
                </a:solidFill>
                <a:latin typeface="Times New Roman" panose="02020603050405020304" pitchFamily="18" charset="0"/>
                <a:cs typeface="Times New Roman" panose="02020603050405020304" pitchFamily="18" charset="0"/>
              </a:rPr>
              <a:t>грипп</a:t>
            </a:r>
          </a:p>
          <a:p>
            <a:pPr defTabSz="600075">
              <a:spcBef>
                <a:spcPct val="0"/>
              </a:spcBef>
              <a:tabLst>
                <a:tab pos="197644" algn="l"/>
              </a:tabLst>
              <a:defRPr/>
            </a:pPr>
            <a:r>
              <a:rPr lang="ru-RU" sz="2700" b="1" kern="0" dirty="0">
                <a:solidFill>
                  <a:srgbClr val="4F81BD">
                    <a:lumMod val="75000"/>
                  </a:srgbClr>
                </a:solidFill>
                <a:latin typeface="Times New Roman" panose="02020603050405020304" pitchFamily="18" charset="0"/>
                <a:cs typeface="Times New Roman" panose="02020603050405020304" pitchFamily="18" charset="0"/>
              </a:rPr>
              <a:t>-4</a:t>
            </a:r>
            <a:r>
              <a:rPr lang="en-US" sz="2700" b="1" kern="0" dirty="0">
                <a:solidFill>
                  <a:srgbClr val="4F81BD">
                    <a:lumMod val="75000"/>
                  </a:srgbClr>
                </a:solidFill>
                <a:latin typeface="Times New Roman" panose="02020603050405020304" pitchFamily="18" charset="0"/>
                <a:cs typeface="Times New Roman" panose="02020603050405020304" pitchFamily="18" charset="0"/>
              </a:rPr>
              <a:t>4</a:t>
            </a:r>
            <a:r>
              <a:rPr lang="ru-RU" sz="2700" b="1" kern="0" dirty="0">
                <a:solidFill>
                  <a:srgbClr val="4F81BD">
                    <a:lumMod val="75000"/>
                  </a:srgbClr>
                </a:solidFill>
                <a:latin typeface="Times New Roman" panose="02020603050405020304" pitchFamily="18" charset="0"/>
                <a:cs typeface="Times New Roman" panose="02020603050405020304" pitchFamily="18" charset="0"/>
              </a:rPr>
              <a:t>% </a:t>
            </a:r>
            <a:r>
              <a:rPr lang="ru-RU" sz="2100" kern="0" dirty="0">
                <a:solidFill>
                  <a:prstClr val="black"/>
                </a:solidFill>
                <a:latin typeface="Times New Roman" panose="02020603050405020304" pitchFamily="18" charset="0"/>
                <a:cs typeface="Times New Roman" panose="02020603050405020304" pitchFamily="18" charset="0"/>
              </a:rPr>
              <a:t>ЭВИ </a:t>
            </a:r>
          </a:p>
          <a:p>
            <a:pPr defTabSz="600075">
              <a:spcBef>
                <a:spcPct val="0"/>
              </a:spcBef>
              <a:tabLst>
                <a:tab pos="197644" algn="l"/>
              </a:tabLst>
              <a:defRPr/>
            </a:pPr>
            <a:r>
              <a:rPr lang="ru-RU" sz="2700" b="1" kern="0" dirty="0">
                <a:solidFill>
                  <a:srgbClr val="4F81BD">
                    <a:lumMod val="75000"/>
                  </a:srgbClr>
                </a:solidFill>
                <a:latin typeface="Times New Roman" panose="02020603050405020304" pitchFamily="18" charset="0"/>
                <a:cs typeface="Times New Roman" panose="02020603050405020304" pitchFamily="18" charset="0"/>
              </a:rPr>
              <a:t>-25,5% </a:t>
            </a:r>
            <a:r>
              <a:rPr lang="ru-RU" sz="2100" kern="0" dirty="0">
                <a:solidFill>
                  <a:prstClr val="black"/>
                </a:solidFill>
                <a:latin typeface="Times New Roman" panose="02020603050405020304" pitchFamily="18" charset="0"/>
                <a:cs typeface="Times New Roman" panose="02020603050405020304" pitchFamily="18" charset="0"/>
              </a:rPr>
              <a:t>укусы клещами</a:t>
            </a:r>
          </a:p>
          <a:p>
            <a:pPr defTabSz="600075">
              <a:spcBef>
                <a:spcPct val="0"/>
              </a:spcBef>
              <a:tabLst>
                <a:tab pos="197644" algn="l"/>
              </a:tabLst>
              <a:defRPr/>
            </a:pPr>
            <a:r>
              <a:rPr lang="ru-RU" sz="3300" b="1" kern="0" dirty="0">
                <a:solidFill>
                  <a:srgbClr val="4F81BD">
                    <a:lumMod val="75000"/>
                  </a:srgbClr>
                </a:solidFill>
                <a:latin typeface="Times New Roman" panose="02020603050405020304" pitchFamily="18" charset="0"/>
                <a:cs typeface="Times New Roman" panose="02020603050405020304" pitchFamily="18" charset="0"/>
              </a:rPr>
              <a:t>-</a:t>
            </a:r>
            <a:r>
              <a:rPr lang="ru-RU" sz="2700" b="1" kern="0" dirty="0">
                <a:solidFill>
                  <a:srgbClr val="4F81BD">
                    <a:lumMod val="75000"/>
                  </a:srgbClr>
                </a:solidFill>
                <a:latin typeface="Times New Roman" panose="02020603050405020304" pitchFamily="18" charset="0"/>
                <a:cs typeface="Times New Roman" panose="02020603050405020304" pitchFamily="18" charset="0"/>
              </a:rPr>
              <a:t>24,7% </a:t>
            </a:r>
            <a:r>
              <a:rPr lang="ru-RU" sz="2100" kern="0" dirty="0">
                <a:solidFill>
                  <a:prstClr val="black"/>
                </a:solidFill>
                <a:latin typeface="Times New Roman" panose="02020603050405020304" pitchFamily="18" charset="0"/>
                <a:cs typeface="Times New Roman" panose="02020603050405020304" pitchFamily="18" charset="0"/>
              </a:rPr>
              <a:t>микроспория</a:t>
            </a:r>
          </a:p>
          <a:p>
            <a:pPr defTabSz="600075">
              <a:spcBef>
                <a:spcPct val="0"/>
              </a:spcBef>
              <a:tabLst>
                <a:tab pos="197644" algn="l"/>
              </a:tabLst>
              <a:defRPr/>
            </a:pPr>
            <a:r>
              <a:rPr lang="ru-RU" sz="2700" b="1" kern="0" dirty="0">
                <a:solidFill>
                  <a:srgbClr val="4F81BD">
                    <a:lumMod val="75000"/>
                  </a:srgbClr>
                </a:solidFill>
                <a:latin typeface="Times New Roman" panose="02020603050405020304" pitchFamily="18" charset="0"/>
                <a:cs typeface="Times New Roman" panose="02020603050405020304" pitchFamily="18" charset="0"/>
              </a:rPr>
              <a:t>-21,4% </a:t>
            </a:r>
            <a:r>
              <a:rPr lang="ru-RU" sz="2100" kern="0" dirty="0" err="1">
                <a:solidFill>
                  <a:prstClr val="black"/>
                </a:solidFill>
                <a:latin typeface="Times New Roman" panose="02020603050405020304" pitchFamily="18" charset="0"/>
                <a:cs typeface="Times New Roman" panose="02020603050405020304" pitchFamily="18" charset="0"/>
              </a:rPr>
              <a:t>хрон.гепатиты</a:t>
            </a:r>
            <a:endParaRPr lang="ru-RU" sz="2100" kern="0" dirty="0">
              <a:solidFill>
                <a:prstClr val="black"/>
              </a:solidFill>
              <a:latin typeface="Times New Roman" panose="02020603050405020304" pitchFamily="18" charset="0"/>
              <a:cs typeface="Times New Roman" panose="02020603050405020304" pitchFamily="18" charset="0"/>
            </a:endParaRPr>
          </a:p>
          <a:p>
            <a:pPr defTabSz="600075">
              <a:spcBef>
                <a:spcPct val="0"/>
              </a:spcBef>
              <a:tabLst>
                <a:tab pos="197644" algn="l"/>
              </a:tabLst>
              <a:defRPr/>
            </a:pPr>
            <a:r>
              <a:rPr lang="ru-RU" sz="2700" b="1" kern="0" dirty="0">
                <a:solidFill>
                  <a:srgbClr val="4F81BD">
                    <a:lumMod val="75000"/>
                  </a:srgbClr>
                </a:solidFill>
                <a:latin typeface="Times New Roman" panose="02020603050405020304" pitchFamily="18" charset="0"/>
                <a:cs typeface="Times New Roman" panose="02020603050405020304" pitchFamily="18" charset="0"/>
              </a:rPr>
              <a:t>-12,3% </a:t>
            </a:r>
            <a:r>
              <a:rPr lang="ru-RU" sz="2100" kern="0" dirty="0">
                <a:solidFill>
                  <a:prstClr val="black"/>
                </a:solidFill>
                <a:latin typeface="Times New Roman" panose="02020603050405020304" pitchFamily="18" charset="0"/>
                <a:cs typeface="Times New Roman" panose="02020603050405020304" pitchFamily="18" charset="0"/>
              </a:rPr>
              <a:t>ВИЧ</a:t>
            </a:r>
          </a:p>
          <a:p>
            <a:pPr defTabSz="600075">
              <a:spcBef>
                <a:spcPct val="0"/>
              </a:spcBef>
              <a:tabLst>
                <a:tab pos="197644" algn="l"/>
              </a:tabLst>
              <a:defRPr/>
            </a:pPr>
            <a:r>
              <a:rPr lang="ru-RU" sz="2700" b="1" kern="0" dirty="0">
                <a:solidFill>
                  <a:srgbClr val="4F81BD">
                    <a:lumMod val="75000"/>
                  </a:srgbClr>
                </a:solidFill>
                <a:latin typeface="Times New Roman" panose="02020603050405020304" pitchFamily="18" charset="0"/>
                <a:cs typeface="Times New Roman" panose="02020603050405020304" pitchFamily="18" charset="0"/>
              </a:rPr>
              <a:t>-10,7% </a:t>
            </a:r>
            <a:r>
              <a:rPr lang="ru-RU" sz="2100" kern="0" dirty="0">
                <a:solidFill>
                  <a:prstClr val="black"/>
                </a:solidFill>
                <a:latin typeface="Times New Roman" panose="02020603050405020304" pitchFamily="18" charset="0"/>
                <a:cs typeface="Times New Roman" panose="02020603050405020304" pitchFamily="18" charset="0"/>
              </a:rPr>
              <a:t>туберкулез</a:t>
            </a:r>
          </a:p>
          <a:p>
            <a:pPr defTabSz="600075">
              <a:spcBef>
                <a:spcPct val="0"/>
              </a:spcBef>
              <a:tabLst>
                <a:tab pos="197644" algn="l"/>
              </a:tabLst>
              <a:defRPr/>
            </a:pPr>
            <a:r>
              <a:rPr lang="ru-RU" sz="2700" b="1" kern="0" dirty="0">
                <a:solidFill>
                  <a:srgbClr val="4F81BD">
                    <a:lumMod val="75000"/>
                  </a:srgbClr>
                </a:solidFill>
                <a:latin typeface="Times New Roman" panose="02020603050405020304" pitchFamily="18" charset="0"/>
                <a:cs typeface="Times New Roman" panose="02020603050405020304" pitchFamily="18" charset="0"/>
              </a:rPr>
              <a:t>-9% </a:t>
            </a:r>
            <a:r>
              <a:rPr lang="ru-RU" sz="2100" kern="0" dirty="0">
                <a:solidFill>
                  <a:prstClr val="black"/>
                </a:solidFill>
                <a:latin typeface="Times New Roman" panose="02020603050405020304" pitchFamily="18" charset="0"/>
                <a:cs typeface="Times New Roman" panose="02020603050405020304" pitchFamily="18" charset="0"/>
              </a:rPr>
              <a:t>гепатит А</a:t>
            </a:r>
          </a:p>
          <a:p>
            <a:pPr defTabSz="600075">
              <a:spcBef>
                <a:spcPct val="0"/>
              </a:spcBef>
              <a:buFontTx/>
              <a:buChar char="-"/>
              <a:tabLst>
                <a:tab pos="197644" algn="l"/>
              </a:tabLst>
              <a:defRPr/>
            </a:pPr>
            <a:endParaRPr lang="ru-RU" sz="2100" kern="0" dirty="0">
              <a:solidFill>
                <a:prstClr val="black"/>
              </a:solidFill>
              <a:latin typeface="Times New Roman" panose="02020603050405020304" pitchFamily="18" charset="0"/>
              <a:cs typeface="Times New Roman" panose="02020603050405020304" pitchFamily="18" charset="0"/>
            </a:endParaRPr>
          </a:p>
          <a:p>
            <a:pPr marL="257175" indent="-257175" defTabSz="600075">
              <a:spcBef>
                <a:spcPct val="0"/>
              </a:spcBef>
              <a:buFontTx/>
              <a:buChar char="-"/>
              <a:tabLst>
                <a:tab pos="197644" algn="l"/>
              </a:tabLst>
              <a:defRPr/>
            </a:pPr>
            <a:endParaRPr lang="ru-RU" sz="2100" kern="0" dirty="0">
              <a:solidFill>
                <a:prstClr val="black"/>
              </a:solidFill>
              <a:latin typeface="Times New Roman" panose="02020603050405020304" pitchFamily="18" charset="0"/>
              <a:cs typeface="Times New Roman" panose="02020603050405020304" pitchFamily="18" charset="0"/>
            </a:endParaRPr>
          </a:p>
          <a:p>
            <a:pPr marL="257175" indent="-257175" defTabSz="600075">
              <a:spcBef>
                <a:spcPct val="0"/>
              </a:spcBef>
              <a:buFontTx/>
              <a:buChar char="-"/>
              <a:tabLst>
                <a:tab pos="197644" algn="l"/>
              </a:tabLst>
              <a:defRPr/>
            </a:pPr>
            <a:endParaRPr lang="ru-RU" sz="1500" b="1" kern="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cxnSp>
        <p:nvCxnSpPr>
          <p:cNvPr id="17" name="Прямая соединительная линия 16"/>
          <p:cNvCxnSpPr/>
          <p:nvPr/>
        </p:nvCxnSpPr>
        <p:spPr>
          <a:xfrm>
            <a:off x="4470361" y="2298925"/>
            <a:ext cx="0" cy="2831066"/>
          </a:xfrm>
          <a:prstGeom prst="line">
            <a:avLst/>
          </a:prstGeom>
          <a:ln w="53975">
            <a:solidFill>
              <a:schemeClr val="accent1">
                <a:shade val="95000"/>
                <a:satMod val="10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136342" y="2138261"/>
            <a:ext cx="4250675" cy="29432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0" rIns="96012" bIns="96012" numCol="1" spcCol="1270" anchor="t" anchorCtr="0">
            <a:noAutofit/>
          </a:bodyPr>
          <a:lstStyle/>
          <a:p>
            <a:pPr defTabSz="600075">
              <a:spcBef>
                <a:spcPct val="0"/>
              </a:spcBef>
              <a:tabLst>
                <a:tab pos="197644" algn="l"/>
              </a:tabLst>
            </a:pPr>
            <a:r>
              <a:rPr lang="ru-RU" sz="2100" b="1" dirty="0">
                <a:solidFill>
                  <a:srgbClr val="FF0000"/>
                </a:solidFill>
                <a:latin typeface="Times New Roman" panose="02020603050405020304" pitchFamily="18" charset="0"/>
                <a:cs typeface="Times New Roman" panose="02020603050405020304" pitchFamily="18" charset="0"/>
              </a:rPr>
              <a:t>в 1,5 раза </a:t>
            </a:r>
            <a:r>
              <a:rPr lang="ru-RU" sz="2100" dirty="0">
                <a:solidFill>
                  <a:schemeClr val="tx1"/>
                </a:solidFill>
                <a:latin typeface="Times New Roman" panose="02020603050405020304" pitchFamily="18" charset="0"/>
                <a:cs typeface="Times New Roman" panose="02020603050405020304" pitchFamily="18" charset="0"/>
              </a:rPr>
              <a:t>дизентерия</a:t>
            </a:r>
          </a:p>
          <a:p>
            <a:pPr defTabSz="600075">
              <a:spcBef>
                <a:spcPct val="0"/>
              </a:spcBef>
              <a:tabLst>
                <a:tab pos="197644" algn="l"/>
              </a:tabLst>
            </a:pPr>
            <a:r>
              <a:rPr lang="ru-RU" sz="2100" b="1" dirty="0">
                <a:solidFill>
                  <a:srgbClr val="FF0000"/>
                </a:solidFill>
                <a:latin typeface="Times New Roman" panose="02020603050405020304" pitchFamily="18" charset="0"/>
                <a:cs typeface="Times New Roman" panose="02020603050405020304" pitchFamily="18" charset="0"/>
              </a:rPr>
              <a:t>+48% </a:t>
            </a:r>
            <a:r>
              <a:rPr lang="ru-RU" sz="2100" dirty="0">
                <a:solidFill>
                  <a:schemeClr val="tx1"/>
                </a:solidFill>
                <a:latin typeface="Times New Roman" panose="02020603050405020304" pitchFamily="18" charset="0"/>
                <a:cs typeface="Times New Roman" panose="02020603050405020304" pitchFamily="18" charset="0"/>
              </a:rPr>
              <a:t>сальмонеллез</a:t>
            </a:r>
          </a:p>
          <a:p>
            <a:pPr defTabSz="600075">
              <a:spcBef>
                <a:spcPct val="0"/>
              </a:spcBef>
              <a:tabLst>
                <a:tab pos="197644" algn="l"/>
              </a:tabLst>
            </a:pPr>
            <a:r>
              <a:rPr lang="ru-RU" sz="2100" b="1" dirty="0">
                <a:solidFill>
                  <a:srgbClr val="FF0000"/>
                </a:solidFill>
                <a:latin typeface="Times New Roman" panose="02020603050405020304" pitchFamily="18" charset="0"/>
                <a:cs typeface="Times New Roman" panose="02020603050405020304" pitchFamily="18" charset="0"/>
              </a:rPr>
              <a:t>+27,7% </a:t>
            </a:r>
            <a:r>
              <a:rPr lang="ru-RU" sz="2100" dirty="0">
                <a:solidFill>
                  <a:schemeClr val="tx1"/>
                </a:solidFill>
                <a:latin typeface="Times New Roman" panose="02020603050405020304" pitchFamily="18" charset="0"/>
                <a:cs typeface="Times New Roman" panose="02020603050405020304" pitchFamily="18" charset="0"/>
              </a:rPr>
              <a:t>гонококковая инфекция</a:t>
            </a:r>
          </a:p>
          <a:p>
            <a:pPr defTabSz="600075">
              <a:spcBef>
                <a:spcPct val="0"/>
              </a:spcBef>
              <a:tabLst>
                <a:tab pos="197644" algn="l"/>
              </a:tabLst>
            </a:pPr>
            <a:r>
              <a:rPr lang="ru-RU" sz="2100" b="1" dirty="0">
                <a:solidFill>
                  <a:srgbClr val="FF0000"/>
                </a:solidFill>
                <a:latin typeface="Times New Roman" panose="02020603050405020304" pitchFamily="18" charset="0"/>
                <a:cs typeface="Times New Roman" panose="02020603050405020304" pitchFamily="18" charset="0"/>
              </a:rPr>
              <a:t>+25,8% </a:t>
            </a:r>
            <a:r>
              <a:rPr lang="ru-RU" sz="2100" dirty="0">
                <a:solidFill>
                  <a:schemeClr val="tx1"/>
                </a:solidFill>
                <a:latin typeface="Times New Roman" panose="02020603050405020304" pitchFamily="18" charset="0"/>
                <a:cs typeface="Times New Roman" panose="02020603050405020304" pitchFamily="18" charset="0"/>
              </a:rPr>
              <a:t>педикулез</a:t>
            </a:r>
          </a:p>
          <a:p>
            <a:pPr defTabSz="600075">
              <a:spcBef>
                <a:spcPct val="0"/>
              </a:spcBef>
              <a:tabLst>
                <a:tab pos="197644" algn="l"/>
              </a:tabLst>
            </a:pPr>
            <a:r>
              <a:rPr lang="ru-RU" sz="2100" b="1" dirty="0">
                <a:solidFill>
                  <a:srgbClr val="FF0000"/>
                </a:solidFill>
                <a:latin typeface="Times New Roman" panose="02020603050405020304" pitchFamily="18" charset="0"/>
                <a:cs typeface="Times New Roman" panose="02020603050405020304" pitchFamily="18" charset="0"/>
              </a:rPr>
              <a:t>+22,6% </a:t>
            </a:r>
            <a:r>
              <a:rPr lang="ru-RU" sz="2100" dirty="0" err="1">
                <a:solidFill>
                  <a:schemeClr val="tx1"/>
                </a:solidFill>
                <a:latin typeface="Times New Roman" panose="02020603050405020304" pitchFamily="18" charset="0"/>
                <a:cs typeface="Times New Roman" panose="02020603050405020304" pitchFamily="18" charset="0"/>
              </a:rPr>
              <a:t>внебольн.пневмония</a:t>
            </a:r>
            <a:r>
              <a:rPr lang="ru-RU" sz="2100" dirty="0">
                <a:solidFill>
                  <a:schemeClr val="tx1"/>
                </a:solidFill>
                <a:latin typeface="Times New Roman" panose="02020603050405020304" pitchFamily="18" charset="0"/>
                <a:cs typeface="Times New Roman" panose="02020603050405020304" pitchFamily="18" charset="0"/>
              </a:rPr>
              <a:t> </a:t>
            </a:r>
          </a:p>
          <a:p>
            <a:pPr defTabSz="600075">
              <a:spcBef>
                <a:spcPct val="0"/>
              </a:spcBef>
              <a:tabLst>
                <a:tab pos="197644" algn="l"/>
              </a:tabLst>
            </a:pPr>
            <a:r>
              <a:rPr lang="ru-RU" sz="2100" b="1" dirty="0">
                <a:solidFill>
                  <a:srgbClr val="FF0000"/>
                </a:solidFill>
                <a:latin typeface="Times New Roman" panose="02020603050405020304" pitchFamily="18" charset="0"/>
                <a:cs typeface="Times New Roman" panose="02020603050405020304" pitchFamily="18" charset="0"/>
              </a:rPr>
              <a:t>+21% </a:t>
            </a:r>
            <a:r>
              <a:rPr lang="ru-RU" sz="2100" dirty="0">
                <a:solidFill>
                  <a:schemeClr val="tx1"/>
                </a:solidFill>
                <a:latin typeface="Times New Roman" panose="02020603050405020304" pitchFamily="18" charset="0"/>
                <a:cs typeface="Times New Roman" panose="02020603050405020304" pitchFamily="18" charset="0"/>
              </a:rPr>
              <a:t>ОКИ </a:t>
            </a:r>
            <a:r>
              <a:rPr lang="ru-RU" sz="2100" dirty="0" err="1">
                <a:solidFill>
                  <a:schemeClr val="tx1"/>
                </a:solidFill>
                <a:latin typeface="Times New Roman" panose="02020603050405020304" pitchFamily="18" charset="0"/>
                <a:cs typeface="Times New Roman" panose="02020603050405020304" pitchFamily="18" charset="0"/>
              </a:rPr>
              <a:t>неуст</a:t>
            </a:r>
            <a:r>
              <a:rPr lang="ru-RU" sz="2100" dirty="0">
                <a:solidFill>
                  <a:schemeClr val="tx1"/>
                </a:solidFill>
                <a:latin typeface="Times New Roman" panose="02020603050405020304" pitchFamily="18" charset="0"/>
                <a:cs typeface="Times New Roman" panose="02020603050405020304" pitchFamily="18" charset="0"/>
              </a:rPr>
              <a:t>. этиологии</a:t>
            </a:r>
          </a:p>
          <a:p>
            <a:pPr defTabSz="600075">
              <a:spcBef>
                <a:spcPct val="0"/>
              </a:spcBef>
              <a:tabLst>
                <a:tab pos="197644" algn="l"/>
              </a:tabLst>
            </a:pPr>
            <a:r>
              <a:rPr lang="ru-RU" sz="2100" b="1" dirty="0">
                <a:solidFill>
                  <a:srgbClr val="FF0000"/>
                </a:solidFill>
                <a:latin typeface="Times New Roman" panose="02020603050405020304" pitchFamily="18" charset="0"/>
                <a:cs typeface="Times New Roman" panose="02020603050405020304" pitchFamily="18" charset="0"/>
              </a:rPr>
              <a:t>+20% </a:t>
            </a:r>
            <a:r>
              <a:rPr lang="ru-RU" sz="2100" dirty="0">
                <a:solidFill>
                  <a:schemeClr val="tx1"/>
                </a:solidFill>
                <a:latin typeface="Times New Roman" panose="02020603050405020304" pitchFamily="18" charset="0"/>
                <a:cs typeface="Times New Roman" panose="02020603050405020304" pitchFamily="18" charset="0"/>
              </a:rPr>
              <a:t>дифиллоботриоз</a:t>
            </a:r>
          </a:p>
          <a:p>
            <a:pPr defTabSz="600075">
              <a:spcBef>
                <a:spcPct val="0"/>
              </a:spcBef>
              <a:tabLst>
                <a:tab pos="197644" algn="l"/>
              </a:tabLst>
            </a:pPr>
            <a:r>
              <a:rPr lang="ru-RU" sz="2100" b="1" dirty="0">
                <a:solidFill>
                  <a:srgbClr val="FF0000"/>
                </a:solidFill>
                <a:latin typeface="Times New Roman" panose="02020603050405020304" pitchFamily="18" charset="0"/>
                <a:cs typeface="Times New Roman" panose="02020603050405020304" pitchFamily="18" charset="0"/>
              </a:rPr>
              <a:t>+15% </a:t>
            </a:r>
            <a:r>
              <a:rPr lang="ru-RU" sz="2100" dirty="0" err="1">
                <a:solidFill>
                  <a:schemeClr val="tx1"/>
                </a:solidFill>
                <a:latin typeface="Times New Roman" panose="02020603050405020304" pitchFamily="18" charset="0"/>
                <a:cs typeface="Times New Roman" panose="02020603050405020304" pitchFamily="18" charset="0"/>
              </a:rPr>
              <a:t>ротавирусная</a:t>
            </a:r>
            <a:r>
              <a:rPr lang="ru-RU" sz="2100" dirty="0">
                <a:solidFill>
                  <a:schemeClr val="tx1"/>
                </a:solidFill>
                <a:latin typeface="Times New Roman" panose="02020603050405020304" pitchFamily="18" charset="0"/>
                <a:cs typeface="Times New Roman" panose="02020603050405020304" pitchFamily="18" charset="0"/>
              </a:rPr>
              <a:t> инфекция</a:t>
            </a:r>
          </a:p>
          <a:p>
            <a:pPr defTabSz="600075">
              <a:spcBef>
                <a:spcPct val="0"/>
              </a:spcBef>
              <a:tabLst>
                <a:tab pos="197644" algn="l"/>
              </a:tabLst>
            </a:pPr>
            <a:r>
              <a:rPr lang="ru-RU" sz="2100" b="1" dirty="0">
                <a:solidFill>
                  <a:srgbClr val="FF0000"/>
                </a:solidFill>
                <a:latin typeface="Times New Roman" panose="02020603050405020304" pitchFamily="18" charset="0"/>
                <a:cs typeface="Times New Roman" panose="02020603050405020304" pitchFamily="18" charset="0"/>
              </a:rPr>
              <a:t>+12,7% </a:t>
            </a:r>
            <a:r>
              <a:rPr lang="ru-RU" sz="2100" dirty="0">
                <a:solidFill>
                  <a:schemeClr val="tx1"/>
                </a:solidFill>
                <a:latin typeface="Times New Roman" panose="02020603050405020304" pitchFamily="18" charset="0"/>
                <a:cs typeface="Times New Roman" panose="02020603050405020304" pitchFamily="18" charset="0"/>
              </a:rPr>
              <a:t>ветряная оспа</a:t>
            </a:r>
          </a:p>
          <a:p>
            <a:pPr defTabSz="600075">
              <a:spcBef>
                <a:spcPct val="0"/>
              </a:spcBef>
              <a:tabLst>
                <a:tab pos="197644" algn="l"/>
              </a:tabLst>
            </a:pPr>
            <a:r>
              <a:rPr lang="ru-RU" sz="2100" b="1" dirty="0">
                <a:solidFill>
                  <a:srgbClr val="FF0000"/>
                </a:solidFill>
                <a:latin typeface="Times New Roman" panose="02020603050405020304" pitchFamily="18" charset="0"/>
                <a:cs typeface="Times New Roman" panose="02020603050405020304" pitchFamily="18" charset="0"/>
              </a:rPr>
              <a:t>  4 сл</a:t>
            </a:r>
            <a:r>
              <a:rPr lang="ru-RU" sz="2100" b="1" dirty="0">
                <a:solidFill>
                  <a:schemeClr val="tx1"/>
                </a:solidFill>
                <a:latin typeface="Times New Roman" panose="02020603050405020304" pitchFamily="18" charset="0"/>
                <a:cs typeface="Times New Roman" panose="02020603050405020304" pitchFamily="18" charset="0"/>
              </a:rPr>
              <a:t>. </a:t>
            </a:r>
            <a:r>
              <a:rPr lang="ru-RU" sz="2100" dirty="0" err="1">
                <a:solidFill>
                  <a:schemeClr val="tx1"/>
                </a:solidFill>
                <a:latin typeface="Times New Roman" panose="02020603050405020304" pitchFamily="18" charset="0"/>
                <a:cs typeface="Times New Roman" panose="02020603050405020304" pitchFamily="18" charset="0"/>
              </a:rPr>
              <a:t>менингококк.инфекция</a:t>
            </a:r>
            <a:endParaRPr lang="ru-RU" sz="2100" dirty="0">
              <a:solidFill>
                <a:schemeClr val="tx1"/>
              </a:solidFill>
              <a:latin typeface="Times New Roman" panose="02020603050405020304" pitchFamily="18" charset="0"/>
              <a:cs typeface="Times New Roman" panose="02020603050405020304" pitchFamily="18" charset="0"/>
            </a:endParaRPr>
          </a:p>
          <a:p>
            <a:pPr marL="257175" indent="-257175" defTabSz="600075">
              <a:spcBef>
                <a:spcPct val="0"/>
              </a:spcBef>
              <a:buFontTx/>
              <a:buChar char="-"/>
              <a:tabLst>
                <a:tab pos="197644" algn="l"/>
              </a:tabLst>
            </a:pPr>
            <a:endParaRPr lang="ru-RU" sz="2100" dirty="0">
              <a:solidFill>
                <a:schemeClr val="tx1"/>
              </a:solidFill>
              <a:latin typeface="Times New Roman" panose="02020603050405020304" pitchFamily="18" charset="0"/>
              <a:cs typeface="Times New Roman" panose="02020603050405020304" pitchFamily="18" charset="0"/>
            </a:endParaRPr>
          </a:p>
          <a:p>
            <a:pPr marL="257175" indent="-257175" defTabSz="600075">
              <a:spcBef>
                <a:spcPct val="0"/>
              </a:spcBef>
              <a:buFontTx/>
              <a:buChar char="-"/>
              <a:tabLst>
                <a:tab pos="197644" algn="l"/>
              </a:tabLst>
            </a:pPr>
            <a:endParaRPr lang="ru-RU" sz="1500" b="1" dirty="0">
              <a:latin typeface="Times New Roman" panose="02020603050405020304" pitchFamily="18" charset="0"/>
              <a:cs typeface="Times New Roman" panose="02020603050405020304" pitchFamily="18" charset="0"/>
            </a:endParaRPr>
          </a:p>
        </p:txBody>
      </p:sp>
      <p:cxnSp>
        <p:nvCxnSpPr>
          <p:cNvPr id="25" name="Прямая со стрелкой 24"/>
          <p:cNvCxnSpPr/>
          <p:nvPr/>
        </p:nvCxnSpPr>
        <p:spPr>
          <a:xfrm flipV="1">
            <a:off x="299198" y="5081506"/>
            <a:ext cx="0"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a:xfrm>
            <a:off x="8169983" y="1427372"/>
            <a:ext cx="955969" cy="3428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27" name="Объект 1"/>
          <p:cNvSpPr txBox="1">
            <a:spLocks/>
          </p:cNvSpPr>
          <p:nvPr/>
        </p:nvSpPr>
        <p:spPr>
          <a:xfrm>
            <a:off x="329998" y="1664411"/>
            <a:ext cx="3639915" cy="39949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defRPr/>
            </a:pPr>
            <a:r>
              <a:rPr lang="ru-RU" sz="1500" b="1" dirty="0">
                <a:solidFill>
                  <a:srgbClr val="FF0000"/>
                </a:solidFill>
                <a:latin typeface="Arial" panose="020B0604020202020204" pitchFamily="34" charset="0"/>
                <a:cs typeface="Arial" panose="020B0604020202020204" pitchFamily="34" charset="0"/>
              </a:rPr>
              <a:t>РОСТ ЗАБОЛЕВАЕМОСТИ</a:t>
            </a:r>
          </a:p>
        </p:txBody>
      </p:sp>
    </p:spTree>
    <p:extLst>
      <p:ext uri="{BB962C8B-B14F-4D97-AF65-F5344CB8AC3E}">
        <p14:creationId xmlns:p14="http://schemas.microsoft.com/office/powerpoint/2010/main" val="3532014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2"/>
          <p:cNvSpPr txBox="1">
            <a:spLocks/>
          </p:cNvSpPr>
          <p:nvPr/>
        </p:nvSpPr>
        <p:spPr>
          <a:xfrm>
            <a:off x="30705" y="1416139"/>
            <a:ext cx="9113295" cy="7834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500" b="1" dirty="0">
                <a:solidFill>
                  <a:srgbClr val="800000"/>
                </a:solidFill>
                <a:latin typeface="Arial" panose="020B0604020202020204" pitchFamily="34" charset="0"/>
                <a:cs typeface="Arial" panose="020B0604020202020204" pitchFamily="34" charset="0"/>
              </a:rPr>
              <a:t>1.	ТР ТС 021/2011 «О безопасности пищевой продукции»;</a:t>
            </a:r>
          </a:p>
          <a:p>
            <a:pPr marL="0" indent="0" algn="just">
              <a:buNone/>
            </a:pPr>
            <a:r>
              <a:rPr lang="ru-RU" sz="1500" b="1" dirty="0">
                <a:solidFill>
                  <a:srgbClr val="800000"/>
                </a:solidFill>
                <a:latin typeface="Arial" panose="020B0604020202020204" pitchFamily="34" charset="0"/>
                <a:cs typeface="Arial" panose="020B0604020202020204" pitchFamily="34" charset="0"/>
              </a:rPr>
              <a:t>2.	ТР ТС 022/2011 «Пищевая продукция в части ее маркировки»;	</a:t>
            </a:r>
          </a:p>
          <a:p>
            <a:pPr marL="0" indent="0" algn="just">
              <a:buNone/>
            </a:pPr>
            <a:r>
              <a:rPr lang="ru-RU" sz="1500" b="1" dirty="0">
                <a:solidFill>
                  <a:srgbClr val="800000"/>
                </a:solidFill>
                <a:latin typeface="Arial" panose="020B0604020202020204" pitchFamily="34" charset="0"/>
                <a:cs typeface="Arial" panose="020B0604020202020204" pitchFamily="34" charset="0"/>
              </a:rPr>
              <a:t>3.	ТР ТС 023/2011 «Технический регламент на соковую продукцию из фруктов и овощей»;	</a:t>
            </a:r>
          </a:p>
          <a:p>
            <a:pPr marL="0" indent="0" algn="just">
              <a:buNone/>
            </a:pPr>
            <a:r>
              <a:rPr lang="ru-RU" sz="1500" b="1" dirty="0">
                <a:solidFill>
                  <a:srgbClr val="800000"/>
                </a:solidFill>
                <a:latin typeface="Arial" panose="020B0604020202020204" pitchFamily="34" charset="0"/>
                <a:cs typeface="Arial" panose="020B0604020202020204" pitchFamily="34" charset="0"/>
              </a:rPr>
              <a:t>4.	ТР ТС 024/2011 «Технический регламент на масложировую продукцию»;</a:t>
            </a:r>
          </a:p>
          <a:p>
            <a:pPr marL="0" indent="0" algn="just">
              <a:buNone/>
            </a:pPr>
            <a:r>
              <a:rPr lang="ru-RU" sz="1500" b="1" dirty="0">
                <a:solidFill>
                  <a:srgbClr val="800000"/>
                </a:solidFill>
                <a:latin typeface="Arial" panose="020B0604020202020204" pitchFamily="34" charset="0"/>
                <a:cs typeface="Arial" panose="020B0604020202020204" pitchFamily="34" charset="0"/>
              </a:rPr>
              <a:t>5.	ТР ТС 027/2012 «О безопасности отдельных видов специализированной пищевой продукции, в </a:t>
            </a:r>
            <a:r>
              <a:rPr lang="ru-RU" sz="1500" b="1" dirty="0" err="1">
                <a:solidFill>
                  <a:srgbClr val="800000"/>
                </a:solidFill>
                <a:latin typeface="Arial" panose="020B0604020202020204" pitchFamily="34" charset="0"/>
                <a:cs typeface="Arial" panose="020B0604020202020204" pitchFamily="34" charset="0"/>
              </a:rPr>
              <a:t>т.ч</a:t>
            </a:r>
            <a:r>
              <a:rPr lang="ru-RU" sz="1500" b="1" dirty="0">
                <a:solidFill>
                  <a:srgbClr val="800000"/>
                </a:solidFill>
                <a:latin typeface="Arial" panose="020B0604020202020204" pitchFamily="34" charset="0"/>
                <a:cs typeface="Arial" panose="020B0604020202020204" pitchFamily="34" charset="0"/>
              </a:rPr>
              <a:t>. диетического лечебного и диетического профилактического питания;</a:t>
            </a:r>
          </a:p>
          <a:p>
            <a:pPr marL="0" indent="0" algn="just">
              <a:buNone/>
            </a:pPr>
            <a:r>
              <a:rPr lang="ru-RU" sz="1500" b="1" dirty="0">
                <a:solidFill>
                  <a:srgbClr val="800000"/>
                </a:solidFill>
                <a:latin typeface="Arial" panose="020B0604020202020204" pitchFamily="34" charset="0"/>
                <a:cs typeface="Arial" panose="020B0604020202020204" pitchFamily="34" charset="0"/>
              </a:rPr>
              <a:t>6.	ТР ТС 015/2011 «О безопасности зерна»;	</a:t>
            </a:r>
          </a:p>
          <a:p>
            <a:pPr marL="0" indent="0" algn="just">
              <a:buNone/>
            </a:pPr>
            <a:r>
              <a:rPr lang="ru-RU" sz="1500" b="1" dirty="0">
                <a:solidFill>
                  <a:srgbClr val="800000"/>
                </a:solidFill>
                <a:latin typeface="Arial" panose="020B0604020202020204" pitchFamily="34" charset="0"/>
                <a:cs typeface="Arial" panose="020B0604020202020204" pitchFamily="34" charset="0"/>
              </a:rPr>
              <a:t>7.	ТР ТС 034/2013 «О безопасности мяса и мясной продукции»;	</a:t>
            </a:r>
          </a:p>
          <a:p>
            <a:pPr marL="0" indent="0" algn="just">
              <a:buNone/>
            </a:pPr>
            <a:r>
              <a:rPr lang="ru-RU" sz="1500" b="1" dirty="0">
                <a:solidFill>
                  <a:srgbClr val="800000"/>
                </a:solidFill>
                <a:latin typeface="Arial" panose="020B0604020202020204" pitchFamily="34" charset="0"/>
                <a:cs typeface="Arial" panose="020B0604020202020204" pitchFamily="34" charset="0"/>
              </a:rPr>
              <a:t>8.	ТР ТС 033/2013 «О безопасности молока и молочной продукции»;</a:t>
            </a:r>
          </a:p>
          <a:p>
            <a:pPr marL="0" indent="0" algn="just">
              <a:buNone/>
            </a:pPr>
            <a:r>
              <a:rPr lang="ru-RU" sz="1500" b="1" dirty="0">
                <a:solidFill>
                  <a:srgbClr val="800000"/>
                </a:solidFill>
                <a:latin typeface="Arial" panose="020B0604020202020204" pitchFamily="34" charset="0"/>
                <a:cs typeface="Arial" panose="020B0604020202020204" pitchFamily="34" charset="0"/>
              </a:rPr>
              <a:t>9.	ТР ТС 029/2012 «Требования безопасности пищевых добавок, </a:t>
            </a:r>
            <a:r>
              <a:rPr lang="ru-RU" sz="1500" b="1" dirty="0" err="1">
                <a:solidFill>
                  <a:srgbClr val="800000"/>
                </a:solidFill>
                <a:latin typeface="Arial" panose="020B0604020202020204" pitchFamily="34" charset="0"/>
                <a:cs typeface="Arial" panose="020B0604020202020204" pitchFamily="34" charset="0"/>
              </a:rPr>
              <a:t>ароматизаторов</a:t>
            </a:r>
            <a:r>
              <a:rPr lang="ru-RU" sz="1500" b="1" dirty="0">
                <a:solidFill>
                  <a:srgbClr val="800000"/>
                </a:solidFill>
                <a:latin typeface="Arial" panose="020B0604020202020204" pitchFamily="34" charset="0"/>
                <a:cs typeface="Arial" panose="020B0604020202020204" pitchFamily="34" charset="0"/>
              </a:rPr>
              <a:t> и технологических вспомогательных средств»</a:t>
            </a:r>
          </a:p>
          <a:p>
            <a:pPr marL="0" indent="0" algn="just">
              <a:buNone/>
            </a:pPr>
            <a:r>
              <a:rPr lang="ru-RU" sz="1500" b="1" dirty="0">
                <a:solidFill>
                  <a:srgbClr val="800000"/>
                </a:solidFill>
                <a:latin typeface="Arial" panose="020B0604020202020204" pitchFamily="34" charset="0"/>
                <a:cs typeface="Arial" panose="020B0604020202020204" pitchFamily="34" charset="0"/>
              </a:rPr>
              <a:t>10.	ТР ТС ЕАЭС 040/2016 «О безопасности рыбы и рыбной продукции».</a:t>
            </a:r>
            <a:endParaRPr lang="ru-RU" sz="1200" b="1" dirty="0">
              <a:solidFill>
                <a:srgbClr val="800000"/>
              </a:solidFill>
              <a:latin typeface="Arial" panose="020B0604020202020204" pitchFamily="34" charset="0"/>
              <a:cs typeface="Arial" panose="020B0604020202020204" pitchFamily="34" charset="0"/>
            </a:endParaRPr>
          </a:p>
          <a:p>
            <a:pPr marL="257175" indent="-257175" algn="just">
              <a:buFont typeface="+mj-lt"/>
              <a:buAutoNum type="arabicPeriod"/>
            </a:pPr>
            <a:endParaRPr lang="ru-RU" sz="1200" b="1" dirty="0">
              <a:solidFill>
                <a:srgbClr val="800000"/>
              </a:solidFill>
              <a:latin typeface="Arial" panose="020B0604020202020204" pitchFamily="34" charset="0"/>
              <a:cs typeface="Arial" panose="020B0604020202020204" pitchFamily="34" charset="0"/>
            </a:endParaRPr>
          </a:p>
          <a:p>
            <a:pPr marL="257175" indent="-257175" algn="just">
              <a:buFont typeface="+mj-lt"/>
              <a:buAutoNum type="arabicPeriod"/>
            </a:pPr>
            <a:endParaRPr lang="ru-RU" sz="1200" b="1" dirty="0">
              <a:solidFill>
                <a:srgbClr val="800000"/>
              </a:solidFill>
              <a:latin typeface="Arial" panose="020B0604020202020204" pitchFamily="34" charset="0"/>
              <a:cs typeface="Arial" panose="020B0604020202020204" pitchFamily="34" charset="0"/>
            </a:endParaRPr>
          </a:p>
          <a:p>
            <a:pPr marL="257175" indent="-257175" algn="just">
              <a:buFont typeface="+mj-lt"/>
              <a:buAutoNum type="arabicPeriod"/>
            </a:pPr>
            <a:endParaRPr lang="ru-RU" sz="1200" b="1" dirty="0">
              <a:solidFill>
                <a:srgbClr val="800000"/>
              </a:solidFill>
              <a:latin typeface="Arial" panose="020B0604020202020204" pitchFamily="34" charset="0"/>
              <a:cs typeface="Arial" panose="020B0604020202020204" pitchFamily="34" charset="0"/>
            </a:endParaRPr>
          </a:p>
        </p:txBody>
      </p:sp>
      <p:sp>
        <p:nvSpPr>
          <p:cNvPr id="18" name="Объект 2"/>
          <p:cNvSpPr txBox="1">
            <a:spLocks/>
          </p:cNvSpPr>
          <p:nvPr/>
        </p:nvSpPr>
        <p:spPr>
          <a:xfrm>
            <a:off x="319051" y="2972463"/>
            <a:ext cx="5494550" cy="22823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19" name="Объект 2"/>
          <p:cNvSpPr txBox="1">
            <a:spLocks/>
          </p:cNvSpPr>
          <p:nvPr/>
        </p:nvSpPr>
        <p:spPr>
          <a:xfrm>
            <a:off x="299197" y="3494130"/>
            <a:ext cx="549455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0" name="Объект 2"/>
          <p:cNvSpPr txBox="1">
            <a:spLocks/>
          </p:cNvSpPr>
          <p:nvPr/>
        </p:nvSpPr>
        <p:spPr>
          <a:xfrm>
            <a:off x="299197" y="4609922"/>
            <a:ext cx="562034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2" name="Объект 2"/>
          <p:cNvSpPr txBox="1">
            <a:spLocks/>
          </p:cNvSpPr>
          <p:nvPr/>
        </p:nvSpPr>
        <p:spPr>
          <a:xfrm>
            <a:off x="5564604" y="2303179"/>
            <a:ext cx="3838075" cy="7834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ru-RU" sz="788" b="1" dirty="0">
              <a:solidFill>
                <a:srgbClr val="800000"/>
              </a:solidFill>
              <a:latin typeface="Arial" panose="020B0604020202020204" pitchFamily="34" charset="0"/>
              <a:cs typeface="Arial" panose="020B0604020202020204" pitchFamily="34" charset="0"/>
            </a:endParaRPr>
          </a:p>
        </p:txBody>
      </p:sp>
      <p:sp>
        <p:nvSpPr>
          <p:cNvPr id="23" name="Прямоугольник 22"/>
          <p:cNvSpPr/>
          <p:nvPr/>
        </p:nvSpPr>
        <p:spPr>
          <a:xfrm flipV="1">
            <a:off x="0" y="5804178"/>
            <a:ext cx="1344528" cy="192830"/>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sp>
        <p:nvSpPr>
          <p:cNvPr id="24" name="Прямоугольник 23"/>
          <p:cNvSpPr/>
          <p:nvPr/>
        </p:nvSpPr>
        <p:spPr>
          <a:xfrm>
            <a:off x="1344529" y="5804177"/>
            <a:ext cx="7799471" cy="1928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sp>
        <p:nvSpPr>
          <p:cNvPr id="21" name="Прямоугольник 20"/>
          <p:cNvSpPr/>
          <p:nvPr/>
        </p:nvSpPr>
        <p:spPr>
          <a:xfrm flipV="1">
            <a:off x="7799472" y="1252261"/>
            <a:ext cx="1344528" cy="59435"/>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25" name="Прямоугольник 24"/>
          <p:cNvSpPr/>
          <p:nvPr/>
        </p:nvSpPr>
        <p:spPr>
          <a:xfrm>
            <a:off x="1" y="1252261"/>
            <a:ext cx="7799471" cy="5943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12" name="Заголовок 1"/>
          <p:cNvSpPr>
            <a:spLocks noGrp="1"/>
          </p:cNvSpPr>
          <p:nvPr>
            <p:ph type="title"/>
          </p:nvPr>
        </p:nvSpPr>
        <p:spPr>
          <a:xfrm>
            <a:off x="30704" y="741004"/>
            <a:ext cx="8453777" cy="567762"/>
          </a:xfrm>
        </p:spPr>
        <p:txBody>
          <a:bodyPr>
            <a:noAutofit/>
          </a:bodyPr>
          <a:lstStyle/>
          <a:p>
            <a:pPr algn="just"/>
            <a:r>
              <a:rPr lang="ru-RU" sz="1500" b="1" dirty="0">
                <a:solidFill>
                  <a:srgbClr val="002060"/>
                </a:solidFill>
                <a:latin typeface="Arial" panose="020B0604020202020204" pitchFamily="34" charset="0"/>
                <a:ea typeface="Calibri" panose="020F0502020204030204" pitchFamily="34" charset="0"/>
                <a:cs typeface="Arial" panose="020B0604020202020204" pitchFamily="34" charset="0"/>
              </a:rPr>
              <a:t>10  технических регламентов Таможенного союза, регулирующих качество пищевой продукции: </a:t>
            </a:r>
          </a:p>
        </p:txBody>
      </p:sp>
      <p:pic>
        <p:nvPicPr>
          <p:cNvPr id="13" name="Рисунок 12"/>
          <p:cNvPicPr>
            <a:picLocks noChangeAspect="1"/>
          </p:cNvPicPr>
          <p:nvPr/>
        </p:nvPicPr>
        <p:blipFill>
          <a:blip r:embed="rId2"/>
          <a:stretch>
            <a:fillRect/>
          </a:stretch>
        </p:blipFill>
        <p:spPr>
          <a:xfrm>
            <a:off x="8604876" y="843732"/>
            <a:ext cx="418729" cy="438246"/>
          </a:xfrm>
          <a:prstGeom prst="rect">
            <a:avLst/>
          </a:prstGeom>
        </p:spPr>
      </p:pic>
    </p:spTree>
    <p:extLst>
      <p:ext uri="{BB962C8B-B14F-4D97-AF65-F5344CB8AC3E}">
        <p14:creationId xmlns:p14="http://schemas.microsoft.com/office/powerpoint/2010/main" val="3327238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A3A066-C67B-433E-83D6-70837CD03442}"/>
              </a:ext>
            </a:extLst>
          </p:cNvPr>
          <p:cNvSpPr>
            <a:spLocks noGrp="1"/>
          </p:cNvSpPr>
          <p:nvPr>
            <p:ph type="title"/>
          </p:nvPr>
        </p:nvSpPr>
        <p:spPr>
          <a:xfrm>
            <a:off x="0" y="2092272"/>
            <a:ext cx="9004514" cy="4562476"/>
          </a:xfrm>
        </p:spPr>
        <p:txBody>
          <a:bodyPr>
            <a:noAutofit/>
          </a:bodyPr>
          <a:lstStyle/>
          <a:p>
            <a:pPr algn="just"/>
            <a:r>
              <a:rPr lang="ru-RU" sz="2000" dirty="0">
                <a:solidFill>
                  <a:srgbClr val="002060"/>
                </a:solidFill>
                <a:latin typeface="Times New Roman" panose="02020603050405020304" pitchFamily="18" charset="0"/>
                <a:cs typeface="Times New Roman" panose="02020603050405020304" pitchFamily="18" charset="0"/>
              </a:rPr>
              <a:t>С вступлением в силу с 1 июля 2013г. ТР ТС 021/2011 «О безопасности пищевой продукции» нарушения условий хранения пищевых продуктов, нарушения при приготовления блюд, несоответствия качества готовых продуктов квалифицируется по ч.1 и. ч.2 статьи 14.43 КоАП РФ (нарушение изготовителем, исполнителем (лицом, выполняющим функции иностранного изготовителя), продавцом требований технических регламентов), а также нарушения ТР повлекшие причинение вреда жизни или здоровью граждан).</a:t>
            </a:r>
            <a:br>
              <a:rPr lang="ru-RU" sz="20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 </a:t>
            </a:r>
            <a:br>
              <a:rPr lang="ru-RU" sz="2000" dirty="0">
                <a:solidFill>
                  <a:srgbClr val="002060"/>
                </a:solidFill>
                <a:latin typeface="Times New Roman" panose="02020603050405020304" pitchFamily="18" charset="0"/>
                <a:cs typeface="Times New Roman" panose="02020603050405020304" pitchFamily="18" charset="0"/>
              </a:rPr>
            </a:br>
            <a:r>
              <a:rPr lang="ru-RU" sz="2000" dirty="0">
                <a:solidFill>
                  <a:srgbClr val="C00000"/>
                </a:solidFill>
                <a:latin typeface="Times New Roman" panose="02020603050405020304" pitchFamily="18" charset="0"/>
                <a:cs typeface="Times New Roman" panose="02020603050405020304" pitchFamily="18" charset="0"/>
              </a:rPr>
              <a:t>Нарушение по ч.1 ст.14.43 КоАП РФ  </a:t>
            </a:r>
            <a:r>
              <a:rPr lang="ru-RU" sz="2000" dirty="0">
                <a:solidFill>
                  <a:srgbClr val="002060"/>
                </a:solidFill>
                <a:latin typeface="Times New Roman" panose="02020603050405020304" pitchFamily="18" charset="0"/>
                <a:cs typeface="Times New Roman" panose="02020603050405020304" pitchFamily="18" charset="0"/>
              </a:rPr>
              <a:t>влечет наложение административного штрафа на граждан в размере от одной тысячи до двух тысяч рублей; на должностных лиц - от десяти тысяч до двадцати тысяч рублей; </a:t>
            </a:r>
            <a:r>
              <a:rPr lang="ru-RU" sz="2000" dirty="0">
                <a:solidFill>
                  <a:srgbClr val="C00000"/>
                </a:solidFill>
                <a:latin typeface="Times New Roman" panose="02020603050405020304" pitchFamily="18" charset="0"/>
                <a:cs typeface="Times New Roman" panose="02020603050405020304" pitchFamily="18" charset="0"/>
              </a:rPr>
              <a:t>на лиц, осуществляющих предпринимательскую деятельность без образования юридического лица, - от двадцати тысяч до тридцати тысяч рублей; на юридических лиц - от ста тысяч до трехсот тысяч рублей</a:t>
            </a:r>
            <a:br>
              <a:rPr lang="ru-RU" sz="2000" dirty="0">
                <a:solidFill>
                  <a:srgbClr val="C00000"/>
                </a:solidFill>
                <a:latin typeface="Times New Roman" panose="02020603050405020304" pitchFamily="18" charset="0"/>
                <a:cs typeface="Times New Roman" panose="02020603050405020304" pitchFamily="18" charset="0"/>
              </a:rPr>
            </a:br>
            <a:br>
              <a:rPr lang="ru-RU" sz="2000" dirty="0">
                <a:solidFill>
                  <a:srgbClr val="C00000"/>
                </a:solidFill>
                <a:latin typeface="Times New Roman" panose="02020603050405020304" pitchFamily="18" charset="0"/>
                <a:cs typeface="Times New Roman" panose="02020603050405020304" pitchFamily="18" charset="0"/>
              </a:rPr>
            </a:br>
            <a:r>
              <a:rPr lang="ru-RU" sz="2000" dirty="0">
                <a:solidFill>
                  <a:srgbClr val="C00000"/>
                </a:solidFill>
                <a:latin typeface="Times New Roman" panose="02020603050405020304" pitchFamily="18" charset="0"/>
                <a:cs typeface="Times New Roman" panose="02020603050405020304" pitchFamily="18" charset="0"/>
              </a:rPr>
              <a:t>Нарушение по ч.2 ст.14.43 КоАП РФ </a:t>
            </a:r>
            <a:r>
              <a:rPr lang="ru-RU" sz="2000" dirty="0">
                <a:solidFill>
                  <a:srgbClr val="002060"/>
                </a:solidFill>
                <a:latin typeface="Times New Roman" panose="02020603050405020304" pitchFamily="18" charset="0"/>
                <a:cs typeface="Times New Roman" panose="02020603050405020304" pitchFamily="18" charset="0"/>
              </a:rPr>
              <a:t>влечет наложение административного штрафа на граждан в размере от двух тысяч до четырех тысяч рублей с конфискацией предметов административного правонарушения либо без таковой; на должностных лиц - от двадцати тысяч до тридцати тысяч рублей; </a:t>
            </a:r>
            <a:r>
              <a:rPr lang="ru-RU" sz="2000" dirty="0">
                <a:solidFill>
                  <a:srgbClr val="C00000"/>
                </a:solidFill>
                <a:latin typeface="Times New Roman" panose="02020603050405020304" pitchFamily="18" charset="0"/>
                <a:cs typeface="Times New Roman" panose="02020603050405020304" pitchFamily="18" charset="0"/>
              </a:rPr>
              <a:t>на лиц, осуществляющих предпринимательскую деятельность без образования юридического лица, - от тридцати тысяч до сорока тысяч рублей с конфискацией предметов административного правонарушения либо без таковой; на юридических лиц - от трехсот тысяч до шестисот тысяч рублей.</a:t>
            </a:r>
          </a:p>
        </p:txBody>
      </p:sp>
    </p:spTree>
    <p:extLst>
      <p:ext uri="{BB962C8B-B14F-4D97-AF65-F5344CB8AC3E}">
        <p14:creationId xmlns:p14="http://schemas.microsoft.com/office/powerpoint/2010/main" val="2535045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2"/>
          <p:cNvSpPr txBox="1">
            <a:spLocks/>
          </p:cNvSpPr>
          <p:nvPr/>
        </p:nvSpPr>
        <p:spPr>
          <a:xfrm>
            <a:off x="30705" y="1416139"/>
            <a:ext cx="9113295" cy="7834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500" b="1" dirty="0">
                <a:solidFill>
                  <a:srgbClr val="800000"/>
                </a:solidFill>
                <a:latin typeface="Arial" panose="020B0604020202020204" pitchFamily="34" charset="0"/>
                <a:cs typeface="Arial" panose="020B0604020202020204" pitchFamily="34" charset="0"/>
              </a:rPr>
              <a:t>Основной и наиболее актуальной проблемой в улучшении санитарно- эпидемиологического благополучия на рынке продовольственного сырья и пищевых продуктов местного производства является отсутствие производственного контроля на всех этапах технологического процесса, а также контроля транспортирования, соблюдения условий хранения, сроков реализации сырья и готовой продукции.</a:t>
            </a:r>
          </a:p>
          <a:p>
            <a:pPr marL="0" indent="0" algn="just">
              <a:buNone/>
            </a:pPr>
            <a:r>
              <a:rPr lang="ru-RU" sz="1500" b="1" dirty="0">
                <a:solidFill>
                  <a:srgbClr val="800000"/>
                </a:solidFill>
                <a:latin typeface="Arial" panose="020B0604020202020204" pitchFamily="34" charset="0"/>
                <a:cs typeface="Arial" panose="020B0604020202020204" pitchFamily="34" charset="0"/>
              </a:rPr>
              <a:t>Важное значение имеет:</a:t>
            </a:r>
          </a:p>
          <a:p>
            <a:pPr marL="0" indent="0" algn="just">
              <a:buNone/>
            </a:pPr>
            <a:r>
              <a:rPr lang="ru-RU" sz="1500" b="1" dirty="0">
                <a:solidFill>
                  <a:srgbClr val="800000"/>
                </a:solidFill>
                <a:latin typeface="Arial" panose="020B0604020202020204" pitchFamily="34" charset="0"/>
                <a:cs typeface="Arial" panose="020B0604020202020204" pitchFamily="34" charset="0"/>
              </a:rPr>
              <a:t>-	обустройство систем водоснабжения и канализации, локальных водоочистных установок на перерабатывающих предприятиях пищевой промышленности республики.</a:t>
            </a:r>
          </a:p>
          <a:p>
            <a:pPr marL="0" indent="0" algn="just">
              <a:buNone/>
            </a:pPr>
            <a:r>
              <a:rPr lang="ru-RU" sz="1500" b="1" dirty="0">
                <a:solidFill>
                  <a:srgbClr val="800000"/>
                </a:solidFill>
                <a:latin typeface="Arial" panose="020B0604020202020204" pitchFamily="34" charset="0"/>
                <a:cs typeface="Arial" panose="020B0604020202020204" pitchFamily="34" charset="0"/>
              </a:rPr>
              <a:t>-	своевременная замена устаревшего производственного оборудования;</a:t>
            </a:r>
          </a:p>
          <a:p>
            <a:pPr marL="0" indent="0" algn="just">
              <a:buNone/>
            </a:pPr>
            <a:r>
              <a:rPr lang="ru-RU" sz="1500" b="1" dirty="0">
                <a:solidFill>
                  <a:srgbClr val="800000"/>
                </a:solidFill>
                <a:latin typeface="Arial" panose="020B0604020202020204" pitchFamily="34" charset="0"/>
                <a:cs typeface="Arial" panose="020B0604020202020204" pitchFamily="34" charset="0"/>
              </a:rPr>
              <a:t>-	усовершенствование технологических процессов;</a:t>
            </a:r>
          </a:p>
          <a:p>
            <a:pPr marL="0" indent="0" algn="just">
              <a:buNone/>
            </a:pPr>
            <a:r>
              <a:rPr lang="ru-RU" sz="1500" b="1" dirty="0">
                <a:solidFill>
                  <a:srgbClr val="800000"/>
                </a:solidFill>
                <a:latin typeface="Arial" panose="020B0604020202020204" pitchFamily="34" charset="0"/>
                <a:cs typeface="Arial" panose="020B0604020202020204" pitchFamily="34" charset="0"/>
              </a:rPr>
              <a:t>-	проведение работы по внедрению на предприятиях систем управления качеством продукции;</a:t>
            </a:r>
          </a:p>
          <a:p>
            <a:pPr marL="0" indent="0" algn="just">
              <a:buNone/>
            </a:pPr>
            <a:r>
              <a:rPr lang="ru-RU" sz="1500" b="1" dirty="0">
                <a:solidFill>
                  <a:srgbClr val="800000"/>
                </a:solidFill>
                <a:latin typeface="Arial" panose="020B0604020202020204" pitchFamily="34" charset="0"/>
                <a:cs typeface="Arial" panose="020B0604020202020204" pitchFamily="34" charset="0"/>
              </a:rPr>
              <a:t>-	подготовка	грамотных конкурентоспособных	специалистов агропромышленного комплекса;</a:t>
            </a:r>
          </a:p>
          <a:p>
            <a:pPr marL="0" indent="0" algn="just">
              <a:buNone/>
            </a:pPr>
            <a:r>
              <a:rPr lang="ru-RU" sz="1500" b="1" dirty="0">
                <a:solidFill>
                  <a:srgbClr val="800000"/>
                </a:solidFill>
                <a:latin typeface="Arial" panose="020B0604020202020204" pitchFamily="34" charset="0"/>
                <a:cs typeface="Arial" panose="020B0604020202020204" pitchFamily="34" charset="0"/>
              </a:rPr>
              <a:t>-	расширение ассортимента вырабатываемой продукции.</a:t>
            </a:r>
          </a:p>
          <a:p>
            <a:pPr marL="0" indent="0" algn="just">
              <a:buNone/>
            </a:pPr>
            <a:r>
              <a:rPr lang="ru-RU" sz="1500" b="1" dirty="0">
                <a:solidFill>
                  <a:srgbClr val="800000"/>
                </a:solidFill>
                <a:latin typeface="Arial" panose="020B0604020202020204" pitchFamily="34" charset="0"/>
                <a:cs typeface="Arial" panose="020B0604020202020204" pitchFamily="34" charset="0"/>
              </a:rPr>
              <a:t>Внедрение новых видов безопасных упаковочных материалов, тары и фасовочного оборудования являются одним из способов решения проблемы сбыта продукции местных товаропроизводителей, повышение конкурентоспособности местной продукции.</a:t>
            </a:r>
          </a:p>
          <a:p>
            <a:pPr marL="257175" indent="-257175" algn="just">
              <a:buFont typeface="+mj-lt"/>
              <a:buAutoNum type="arabicPeriod"/>
            </a:pPr>
            <a:endParaRPr lang="ru-RU" sz="1200" b="1" dirty="0">
              <a:solidFill>
                <a:srgbClr val="800000"/>
              </a:solidFill>
              <a:latin typeface="Arial" panose="020B0604020202020204" pitchFamily="34" charset="0"/>
              <a:cs typeface="Arial" panose="020B0604020202020204" pitchFamily="34" charset="0"/>
            </a:endParaRPr>
          </a:p>
          <a:p>
            <a:pPr marL="257175" indent="-257175" algn="just">
              <a:buFont typeface="+mj-lt"/>
              <a:buAutoNum type="arabicPeriod"/>
            </a:pPr>
            <a:endParaRPr lang="ru-RU" sz="1200" b="1" dirty="0">
              <a:solidFill>
                <a:srgbClr val="800000"/>
              </a:solidFill>
              <a:latin typeface="Arial" panose="020B0604020202020204" pitchFamily="34" charset="0"/>
              <a:cs typeface="Arial" panose="020B0604020202020204" pitchFamily="34" charset="0"/>
            </a:endParaRPr>
          </a:p>
          <a:p>
            <a:pPr marL="257175" indent="-257175" algn="just">
              <a:buFont typeface="+mj-lt"/>
              <a:buAutoNum type="arabicPeriod"/>
            </a:pPr>
            <a:endParaRPr lang="ru-RU" sz="1200" b="1" dirty="0">
              <a:solidFill>
                <a:srgbClr val="800000"/>
              </a:solidFill>
              <a:latin typeface="Arial" panose="020B0604020202020204" pitchFamily="34" charset="0"/>
              <a:cs typeface="Arial" panose="020B0604020202020204" pitchFamily="34" charset="0"/>
            </a:endParaRPr>
          </a:p>
        </p:txBody>
      </p:sp>
      <p:sp>
        <p:nvSpPr>
          <p:cNvPr id="18" name="Объект 2"/>
          <p:cNvSpPr txBox="1">
            <a:spLocks/>
          </p:cNvSpPr>
          <p:nvPr/>
        </p:nvSpPr>
        <p:spPr>
          <a:xfrm>
            <a:off x="319051" y="2972463"/>
            <a:ext cx="5494550" cy="22823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19" name="Объект 2"/>
          <p:cNvSpPr txBox="1">
            <a:spLocks/>
          </p:cNvSpPr>
          <p:nvPr/>
        </p:nvSpPr>
        <p:spPr>
          <a:xfrm>
            <a:off x="299197" y="3494130"/>
            <a:ext cx="549455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0" name="Объект 2"/>
          <p:cNvSpPr txBox="1">
            <a:spLocks/>
          </p:cNvSpPr>
          <p:nvPr/>
        </p:nvSpPr>
        <p:spPr>
          <a:xfrm>
            <a:off x="299197" y="4609922"/>
            <a:ext cx="562034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2" name="Объект 2"/>
          <p:cNvSpPr txBox="1">
            <a:spLocks/>
          </p:cNvSpPr>
          <p:nvPr/>
        </p:nvSpPr>
        <p:spPr>
          <a:xfrm>
            <a:off x="5564604" y="2303179"/>
            <a:ext cx="3838075" cy="7834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ru-RU" sz="788" b="1" dirty="0">
              <a:solidFill>
                <a:srgbClr val="800000"/>
              </a:solidFill>
              <a:latin typeface="Arial" panose="020B0604020202020204" pitchFamily="34" charset="0"/>
              <a:cs typeface="Arial" panose="020B0604020202020204" pitchFamily="34" charset="0"/>
            </a:endParaRPr>
          </a:p>
        </p:txBody>
      </p:sp>
      <p:sp>
        <p:nvSpPr>
          <p:cNvPr id="23" name="Прямоугольник 22"/>
          <p:cNvSpPr/>
          <p:nvPr/>
        </p:nvSpPr>
        <p:spPr>
          <a:xfrm flipV="1">
            <a:off x="0" y="6266975"/>
            <a:ext cx="1344528" cy="192830"/>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sp>
        <p:nvSpPr>
          <p:cNvPr id="24" name="Прямоугольник 23"/>
          <p:cNvSpPr/>
          <p:nvPr/>
        </p:nvSpPr>
        <p:spPr>
          <a:xfrm>
            <a:off x="1344529" y="6266974"/>
            <a:ext cx="7799471" cy="1928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sp>
        <p:nvSpPr>
          <p:cNvPr id="21" name="Прямоугольник 20"/>
          <p:cNvSpPr/>
          <p:nvPr/>
        </p:nvSpPr>
        <p:spPr>
          <a:xfrm flipV="1">
            <a:off x="7799472" y="1252261"/>
            <a:ext cx="1344528" cy="59435"/>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25" name="Прямоугольник 24"/>
          <p:cNvSpPr/>
          <p:nvPr/>
        </p:nvSpPr>
        <p:spPr>
          <a:xfrm>
            <a:off x="1" y="1252261"/>
            <a:ext cx="7799471" cy="5943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12" name="Заголовок 1"/>
          <p:cNvSpPr>
            <a:spLocks noGrp="1"/>
          </p:cNvSpPr>
          <p:nvPr>
            <p:ph type="title"/>
          </p:nvPr>
        </p:nvSpPr>
        <p:spPr>
          <a:xfrm>
            <a:off x="30704" y="557036"/>
            <a:ext cx="8453777" cy="567762"/>
          </a:xfrm>
        </p:spPr>
        <p:txBody>
          <a:bodyPr>
            <a:noAutofit/>
          </a:bodyPr>
          <a:lstStyle/>
          <a:p>
            <a:pPr algn="just"/>
            <a:r>
              <a:rPr lang="ru-RU" sz="2000" b="1" dirty="0">
                <a:solidFill>
                  <a:srgbClr val="002060"/>
                </a:solidFill>
                <a:latin typeface="Arial" panose="020B0604020202020204" pitchFamily="34" charset="0"/>
                <a:ea typeface="Calibri" panose="020F0502020204030204" pitchFamily="34" charset="0"/>
                <a:cs typeface="Arial" panose="020B0604020202020204" pitchFamily="34" charset="0"/>
              </a:rPr>
              <a:t>Организация и проведение ПРОИЗВОДСТВЕННОГО КОНТРОЛЯ</a:t>
            </a:r>
          </a:p>
        </p:txBody>
      </p:sp>
      <p:pic>
        <p:nvPicPr>
          <p:cNvPr id="13" name="Рисунок 12"/>
          <p:cNvPicPr>
            <a:picLocks noChangeAspect="1"/>
          </p:cNvPicPr>
          <p:nvPr/>
        </p:nvPicPr>
        <p:blipFill>
          <a:blip r:embed="rId2"/>
          <a:stretch>
            <a:fillRect/>
          </a:stretch>
        </p:blipFill>
        <p:spPr>
          <a:xfrm>
            <a:off x="8595639" y="655031"/>
            <a:ext cx="418729" cy="438246"/>
          </a:xfrm>
          <a:prstGeom prst="rect">
            <a:avLst/>
          </a:prstGeom>
        </p:spPr>
      </p:pic>
    </p:spTree>
    <p:extLst>
      <p:ext uri="{BB962C8B-B14F-4D97-AF65-F5344CB8AC3E}">
        <p14:creationId xmlns:p14="http://schemas.microsoft.com/office/powerpoint/2010/main" val="1466205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2"/>
          <p:cNvSpPr txBox="1">
            <a:spLocks/>
          </p:cNvSpPr>
          <p:nvPr/>
        </p:nvSpPr>
        <p:spPr>
          <a:xfrm>
            <a:off x="30705" y="1416138"/>
            <a:ext cx="9113295" cy="496495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600" b="1" dirty="0">
                <a:solidFill>
                  <a:srgbClr val="003399"/>
                </a:solidFill>
                <a:latin typeface="Arial" panose="020B0604020202020204" pitchFamily="34" charset="0"/>
                <a:cs typeface="Arial" panose="020B0604020202020204" pitchFamily="34" charset="0"/>
              </a:rPr>
              <a:t>Федеральный закон от 30 марта 1999 г. N 52-ФЗ"О санитарно-эпидемиологическом благополучии населения« (статья 32) </a:t>
            </a:r>
          </a:p>
          <a:p>
            <a:r>
              <a:rPr lang="ru-RU" sz="1600" b="1" dirty="0">
                <a:solidFill>
                  <a:srgbClr val="003399"/>
                </a:solidFill>
                <a:latin typeface="Arial" panose="020B0604020202020204" pitchFamily="34" charset="0"/>
                <a:cs typeface="Arial" panose="020B0604020202020204" pitchFamily="34" charset="0"/>
              </a:rPr>
              <a:t>Санитарные правила СП 1.1.1058-01 «Организация и проведение производственного контроля за соблюдением санитарных правил и выполнением санитарно-противоэпидемических (профилактических) мероприятий» (утв. Главным государственным санитарным врачом Российской Федерации 10 июля 2001 г.)</a:t>
            </a:r>
          </a:p>
          <a:p>
            <a:pPr marL="257175" indent="-257175" algn="just">
              <a:buFont typeface="+mj-lt"/>
              <a:buAutoNum type="arabicPeriod"/>
            </a:pPr>
            <a:r>
              <a:rPr lang="ru-RU" sz="1200" b="1" dirty="0">
                <a:solidFill>
                  <a:srgbClr val="800000"/>
                </a:solidFill>
                <a:latin typeface="Arial" panose="020B0604020202020204" pitchFamily="34" charset="0"/>
                <a:cs typeface="Arial" panose="020B0604020202020204" pitchFamily="34" charset="0"/>
              </a:rPr>
              <a:t>Производственный контроль за соблюдением санитарных правил и выполнением санитарно-противоэпидемических (профилактических) мероприятий (далее - производственный контроль) проводится юридическими лицами и индивидуальными предпринимателями в соответствии с осуществляемой ими деятельностью, по обеспечению контроля за соблюдением санитарных правил и гигиенических нормативов, выполнением санитарно-противоэпидемических (профилактических) мероприятий.</a:t>
            </a:r>
          </a:p>
          <a:p>
            <a:pPr marL="257175" indent="-257175" algn="just">
              <a:buFont typeface="+mj-lt"/>
              <a:buAutoNum type="arabicPeriod"/>
            </a:pPr>
            <a:r>
              <a:rPr lang="ru-RU" sz="1200" b="1" dirty="0">
                <a:solidFill>
                  <a:srgbClr val="800000"/>
                </a:solidFill>
                <a:latin typeface="Arial" panose="020B0604020202020204" pitchFamily="34" charset="0"/>
                <a:cs typeface="Arial" panose="020B0604020202020204" pitchFamily="34" charset="0"/>
              </a:rPr>
              <a:t>Объектами производственного контроля являются производственные, общественные помещения, здания, сооружения, санитарно-защитные зоны, зоны санитарной охраны, оборудование, транспорт, технологическое оборудование, технологические процессы, рабочие места, используемые для выполнения работ, оказания услуг, а также сырье, полуфабрикаты, готовая продукция, отходы производства и потребления.</a:t>
            </a:r>
          </a:p>
          <a:p>
            <a:pPr marL="257175" indent="-257175" algn="just">
              <a:buFont typeface="+mj-lt"/>
              <a:buAutoNum type="arabicPeriod"/>
            </a:pPr>
            <a:r>
              <a:rPr lang="ru-RU" sz="1200" b="1" dirty="0">
                <a:solidFill>
                  <a:srgbClr val="800000"/>
                </a:solidFill>
                <a:latin typeface="Arial" panose="020B0604020202020204" pitchFamily="34" charset="0"/>
                <a:cs typeface="Arial" panose="020B0604020202020204" pitchFamily="34" charset="0"/>
              </a:rPr>
              <a:t>Программа (план) производственного контроля составляется юридическим лицом, индивидуальным предпринимателем до начала осуществления деятельности, а для осуществляющих деятельность юридических лиц, индивидуальных предпринимателей - не позднее трех месяцев со дня введения в действие настоящих санитарных правил без ограничения срока действия. Необходимые изменения, дополнения в программу (план) производственного контроля вносятся при изменении вида деятельности, технологии производства, других существенных изменениях деятельности юридического лица, индивидуального предпринимателя, влияющих на санитарно-эпидемиологическую обстановку и (либо) создающих угрозу санитарно-эпидемиологическому благополучию населения. Разработанная программа (план) производственного контроля утверждается руководителем организации, индивидуальным предпринимателем либо уполномоченными в установленном порядке лицами.</a:t>
            </a:r>
          </a:p>
          <a:p>
            <a:pPr marL="257175" indent="-257175" algn="just">
              <a:buFont typeface="+mj-lt"/>
              <a:buAutoNum type="arabicPeriod"/>
            </a:pPr>
            <a:endParaRPr lang="ru-RU" sz="1200" b="1" dirty="0">
              <a:solidFill>
                <a:srgbClr val="800000"/>
              </a:solidFill>
              <a:latin typeface="Arial" panose="020B0604020202020204" pitchFamily="34" charset="0"/>
              <a:cs typeface="Arial" panose="020B0604020202020204" pitchFamily="34" charset="0"/>
            </a:endParaRPr>
          </a:p>
          <a:p>
            <a:pPr marL="257175" indent="-257175" algn="just">
              <a:buFont typeface="+mj-lt"/>
              <a:buAutoNum type="arabicPeriod"/>
            </a:pPr>
            <a:endParaRPr lang="ru-RU" sz="1200" b="1" dirty="0">
              <a:solidFill>
                <a:srgbClr val="800000"/>
              </a:solidFill>
              <a:latin typeface="Arial" panose="020B0604020202020204" pitchFamily="34" charset="0"/>
              <a:cs typeface="Arial" panose="020B0604020202020204" pitchFamily="34" charset="0"/>
            </a:endParaRPr>
          </a:p>
          <a:p>
            <a:pPr marL="257175" indent="-257175" algn="just">
              <a:buFont typeface="+mj-lt"/>
              <a:buAutoNum type="arabicPeriod"/>
            </a:pPr>
            <a:endParaRPr lang="ru-RU" sz="1200" b="1" dirty="0">
              <a:solidFill>
                <a:srgbClr val="800000"/>
              </a:solidFill>
              <a:latin typeface="Arial" panose="020B0604020202020204" pitchFamily="34" charset="0"/>
              <a:cs typeface="Arial" panose="020B0604020202020204" pitchFamily="34" charset="0"/>
            </a:endParaRPr>
          </a:p>
        </p:txBody>
      </p:sp>
      <p:sp>
        <p:nvSpPr>
          <p:cNvPr id="18" name="Объект 2"/>
          <p:cNvSpPr txBox="1">
            <a:spLocks/>
          </p:cNvSpPr>
          <p:nvPr/>
        </p:nvSpPr>
        <p:spPr>
          <a:xfrm>
            <a:off x="319051" y="2972463"/>
            <a:ext cx="5494550" cy="22823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19" name="Объект 2"/>
          <p:cNvSpPr txBox="1">
            <a:spLocks/>
          </p:cNvSpPr>
          <p:nvPr/>
        </p:nvSpPr>
        <p:spPr>
          <a:xfrm>
            <a:off x="299197" y="3494130"/>
            <a:ext cx="549455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0" name="Объект 2"/>
          <p:cNvSpPr txBox="1">
            <a:spLocks/>
          </p:cNvSpPr>
          <p:nvPr/>
        </p:nvSpPr>
        <p:spPr>
          <a:xfrm>
            <a:off x="299197" y="4609922"/>
            <a:ext cx="562034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2" name="Объект 2"/>
          <p:cNvSpPr txBox="1">
            <a:spLocks/>
          </p:cNvSpPr>
          <p:nvPr/>
        </p:nvSpPr>
        <p:spPr>
          <a:xfrm>
            <a:off x="5564604" y="2303179"/>
            <a:ext cx="3838075" cy="7834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ru-RU" sz="788" b="1" dirty="0">
              <a:solidFill>
                <a:srgbClr val="800000"/>
              </a:solidFill>
              <a:latin typeface="Arial" panose="020B0604020202020204" pitchFamily="34" charset="0"/>
              <a:cs typeface="Arial" panose="020B0604020202020204" pitchFamily="34" charset="0"/>
            </a:endParaRPr>
          </a:p>
        </p:txBody>
      </p:sp>
      <p:sp>
        <p:nvSpPr>
          <p:cNvPr id="23" name="Прямоугольник 22"/>
          <p:cNvSpPr/>
          <p:nvPr/>
        </p:nvSpPr>
        <p:spPr>
          <a:xfrm flipV="1">
            <a:off x="0" y="6381091"/>
            <a:ext cx="1344528" cy="192830"/>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sp>
        <p:nvSpPr>
          <p:cNvPr id="24" name="Прямоугольник 23"/>
          <p:cNvSpPr/>
          <p:nvPr/>
        </p:nvSpPr>
        <p:spPr>
          <a:xfrm>
            <a:off x="1344528" y="6381091"/>
            <a:ext cx="7799471" cy="1928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sp>
        <p:nvSpPr>
          <p:cNvPr id="21" name="Прямоугольник 20"/>
          <p:cNvSpPr/>
          <p:nvPr/>
        </p:nvSpPr>
        <p:spPr>
          <a:xfrm flipV="1">
            <a:off x="7799472" y="1252261"/>
            <a:ext cx="1344528" cy="59435"/>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25" name="Прямоугольник 24"/>
          <p:cNvSpPr/>
          <p:nvPr/>
        </p:nvSpPr>
        <p:spPr>
          <a:xfrm>
            <a:off x="1" y="1252261"/>
            <a:ext cx="7799471" cy="5943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12" name="Заголовок 1"/>
          <p:cNvSpPr>
            <a:spLocks noGrp="1"/>
          </p:cNvSpPr>
          <p:nvPr>
            <p:ph type="title"/>
          </p:nvPr>
        </p:nvSpPr>
        <p:spPr>
          <a:xfrm>
            <a:off x="30704" y="557036"/>
            <a:ext cx="8453777" cy="567762"/>
          </a:xfrm>
        </p:spPr>
        <p:txBody>
          <a:bodyPr>
            <a:noAutofit/>
          </a:bodyPr>
          <a:lstStyle/>
          <a:p>
            <a:pPr algn="just"/>
            <a:r>
              <a:rPr lang="ru-RU" sz="2000" b="1" dirty="0">
                <a:solidFill>
                  <a:srgbClr val="002060"/>
                </a:solidFill>
                <a:latin typeface="Arial" panose="020B0604020202020204" pitchFamily="34" charset="0"/>
                <a:ea typeface="Calibri" panose="020F0502020204030204" pitchFamily="34" charset="0"/>
                <a:cs typeface="Arial" panose="020B0604020202020204" pitchFamily="34" charset="0"/>
              </a:rPr>
              <a:t>Организация и проведение ПРОИЗВОДСТВЕННОГО КОНТРОЛЯ</a:t>
            </a:r>
          </a:p>
        </p:txBody>
      </p:sp>
      <p:pic>
        <p:nvPicPr>
          <p:cNvPr id="13" name="Рисунок 12"/>
          <p:cNvPicPr>
            <a:picLocks noChangeAspect="1"/>
          </p:cNvPicPr>
          <p:nvPr/>
        </p:nvPicPr>
        <p:blipFill>
          <a:blip r:embed="rId2"/>
          <a:stretch>
            <a:fillRect/>
          </a:stretch>
        </p:blipFill>
        <p:spPr>
          <a:xfrm>
            <a:off x="8595639" y="655031"/>
            <a:ext cx="418729" cy="438246"/>
          </a:xfrm>
          <a:prstGeom prst="rect">
            <a:avLst/>
          </a:prstGeom>
        </p:spPr>
      </p:pic>
    </p:spTree>
    <p:extLst>
      <p:ext uri="{BB962C8B-B14F-4D97-AF65-F5344CB8AC3E}">
        <p14:creationId xmlns:p14="http://schemas.microsoft.com/office/powerpoint/2010/main" val="157337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794084" y="1248378"/>
            <a:ext cx="7137734" cy="4366948"/>
          </a:xfrm>
          <a:prstGeom prst="rect">
            <a:avLst/>
          </a:prstGeom>
        </p:spPr>
      </p:pic>
      <p:sp>
        <p:nvSpPr>
          <p:cNvPr id="2" name="Заголовок 1"/>
          <p:cNvSpPr>
            <a:spLocks noGrp="1"/>
          </p:cNvSpPr>
          <p:nvPr>
            <p:ph type="title"/>
          </p:nvPr>
        </p:nvSpPr>
        <p:spPr>
          <a:xfrm>
            <a:off x="290261" y="2759598"/>
            <a:ext cx="8563476" cy="1370317"/>
          </a:xfrm>
        </p:spPr>
        <p:txBody>
          <a:bodyPr>
            <a:noAutofit/>
          </a:bodyPr>
          <a:lstStyle/>
          <a:p>
            <a:pPr algn="ctr"/>
            <a:r>
              <a:rPr lang="ru-RU" sz="3600" b="1" dirty="0">
                <a:solidFill>
                  <a:srgbClr val="000066"/>
                </a:solidFill>
                <a:latin typeface="Arial" panose="020B0604020202020204" pitchFamily="34" charset="0"/>
                <a:cs typeface="Arial" panose="020B0604020202020204" pitchFamily="34" charset="0"/>
              </a:rPr>
              <a:t>Благодарю за внимание!</a:t>
            </a:r>
            <a:endParaRPr lang="ru-RU" sz="3600" dirty="0">
              <a:solidFill>
                <a:srgbClr val="000066"/>
              </a:solidFill>
              <a:latin typeface="Arial" panose="020B0604020202020204" pitchFamily="34" charset="0"/>
              <a:cs typeface="Arial" panose="020B0604020202020204" pitchFamily="34" charset="0"/>
            </a:endParaRPr>
          </a:p>
        </p:txBody>
      </p:sp>
      <p:sp>
        <p:nvSpPr>
          <p:cNvPr id="6" name="Прямоугольник 5"/>
          <p:cNvSpPr/>
          <p:nvPr/>
        </p:nvSpPr>
        <p:spPr>
          <a:xfrm>
            <a:off x="0" y="862625"/>
            <a:ext cx="9144000" cy="26225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8" name="Прямоугольник 7"/>
          <p:cNvSpPr/>
          <p:nvPr/>
        </p:nvSpPr>
        <p:spPr>
          <a:xfrm>
            <a:off x="0" y="5671588"/>
            <a:ext cx="9144000" cy="26225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9" name="Прямоугольник 8"/>
          <p:cNvSpPr/>
          <p:nvPr/>
        </p:nvSpPr>
        <p:spPr>
          <a:xfrm>
            <a:off x="0" y="5933844"/>
            <a:ext cx="9144000" cy="66907"/>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10" name="Прямоугольник 9"/>
          <p:cNvSpPr/>
          <p:nvPr/>
        </p:nvSpPr>
        <p:spPr>
          <a:xfrm>
            <a:off x="0" y="1125208"/>
            <a:ext cx="9144000" cy="66907"/>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Tree>
    <p:extLst>
      <p:ext uri="{BB962C8B-B14F-4D97-AF65-F5344CB8AC3E}">
        <p14:creationId xmlns:p14="http://schemas.microsoft.com/office/powerpoint/2010/main" val="355562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119" y="869102"/>
            <a:ext cx="9066882" cy="5884238"/>
          </a:xfrm>
        </p:spPr>
        <p:txBody>
          <a:bodyPr>
            <a:noAutofit/>
          </a:bodyPr>
          <a:lstStyle/>
          <a:p>
            <a:pPr marL="0" indent="0">
              <a:buNone/>
            </a:pPr>
            <a:r>
              <a:rPr lang="ru-RU" sz="2800" b="1" dirty="0">
                <a:solidFill>
                  <a:srgbClr val="003399"/>
                </a:solidFill>
                <a:latin typeface="Arial" panose="020B0604020202020204" pitchFamily="34" charset="0"/>
                <a:cs typeface="Arial" panose="020B0604020202020204" pitchFamily="34" charset="0"/>
              </a:rPr>
              <a:t>В отношении проверяемых при расчете риска учитывается: </a:t>
            </a:r>
          </a:p>
          <a:p>
            <a:r>
              <a:rPr lang="ru-RU" sz="2800" b="1" dirty="0">
                <a:solidFill>
                  <a:srgbClr val="003399"/>
                </a:solidFill>
                <a:latin typeface="Arial" panose="020B0604020202020204" pitchFamily="34" charset="0"/>
                <a:cs typeface="Arial" panose="020B0604020202020204" pitchFamily="34" charset="0"/>
              </a:rPr>
              <a:t>гигиеническая значимость,</a:t>
            </a:r>
          </a:p>
          <a:p>
            <a:r>
              <a:rPr lang="ru-RU" sz="2800" b="1" dirty="0">
                <a:solidFill>
                  <a:srgbClr val="003399"/>
                </a:solidFill>
                <a:latin typeface="Arial" panose="020B0604020202020204" pitchFamily="34" charset="0"/>
                <a:cs typeface="Arial" panose="020B0604020202020204" pitchFamily="34" charset="0"/>
              </a:rPr>
              <a:t>законопослушность (количество выявленных правонарушений),</a:t>
            </a:r>
          </a:p>
          <a:p>
            <a:r>
              <a:rPr lang="ru-RU" sz="2800" b="1" dirty="0">
                <a:solidFill>
                  <a:srgbClr val="003399"/>
                </a:solidFill>
                <a:latin typeface="Arial" panose="020B0604020202020204" pitchFamily="34" charset="0"/>
                <a:cs typeface="Arial" panose="020B0604020202020204" pitchFamily="34" charset="0"/>
              </a:rPr>
              <a:t>население, находящееся под воздействием,</a:t>
            </a:r>
          </a:p>
          <a:p>
            <a:r>
              <a:rPr lang="ru-RU" sz="2800" b="1" dirty="0">
                <a:solidFill>
                  <a:srgbClr val="003399"/>
                </a:solidFill>
                <a:latin typeface="Arial" panose="020B0604020202020204" pitchFamily="34" charset="0"/>
                <a:cs typeface="Arial" panose="020B0604020202020204" pitchFamily="34" charset="0"/>
              </a:rPr>
              <a:t>объемы выпускаемой продукции или оказанных услуг и т. д.</a:t>
            </a:r>
          </a:p>
          <a:p>
            <a:r>
              <a:rPr lang="ru-RU" sz="2800" b="1" dirty="0">
                <a:solidFill>
                  <a:srgbClr val="003399"/>
                </a:solidFill>
                <a:latin typeface="Arial" panose="020B0604020202020204" pitchFamily="34" charset="0"/>
                <a:cs typeface="Arial" panose="020B0604020202020204" pitchFamily="34" charset="0"/>
              </a:rPr>
              <a:t>Выявление большого количества правонарушений автоматически повышает класс опасности поднадзорного объекта, т.е. уровень опасности зависит не только от соответствия критериям.</a:t>
            </a:r>
          </a:p>
        </p:txBody>
      </p:sp>
      <p:sp>
        <p:nvSpPr>
          <p:cNvPr id="4" name="Заголовок 1"/>
          <p:cNvSpPr txBox="1">
            <a:spLocks/>
          </p:cNvSpPr>
          <p:nvPr/>
        </p:nvSpPr>
        <p:spPr>
          <a:xfrm>
            <a:off x="147028" y="62942"/>
            <a:ext cx="8788982" cy="80616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2800" b="1" dirty="0">
                <a:solidFill>
                  <a:srgbClr val="000066"/>
                </a:solidFill>
                <a:latin typeface="Arial" panose="020B0604020202020204" pitchFamily="34" charset="0"/>
                <a:ea typeface="Arial Unicode MS" panose="020B0604020202020204" pitchFamily="34" charset="-128"/>
                <a:cs typeface="Arial" panose="020B0604020202020204" pitchFamily="34" charset="0"/>
              </a:rPr>
              <a:t>РИСК-ОРИЕНТИРОВАННАЯ МОДЕЛЬ КОНТРОЛЬНО-НАДЗОРНОЙ ДЕЯТЕЛЬНОСТИ</a:t>
            </a:r>
          </a:p>
        </p:txBody>
      </p:sp>
      <p:pic>
        <p:nvPicPr>
          <p:cNvPr id="5" name="Рисунок 4"/>
          <p:cNvPicPr>
            <a:picLocks noChangeAspect="1"/>
          </p:cNvPicPr>
          <p:nvPr/>
        </p:nvPicPr>
        <p:blipFill>
          <a:blip r:embed="rId2"/>
          <a:stretch>
            <a:fillRect/>
          </a:stretch>
        </p:blipFill>
        <p:spPr>
          <a:xfrm>
            <a:off x="8515350" y="62942"/>
            <a:ext cx="420660" cy="469433"/>
          </a:xfrm>
          <a:prstGeom prst="rect">
            <a:avLst/>
          </a:prstGeom>
        </p:spPr>
      </p:pic>
    </p:spTree>
    <p:extLst>
      <p:ext uri="{BB962C8B-B14F-4D97-AF65-F5344CB8AC3E}">
        <p14:creationId xmlns:p14="http://schemas.microsoft.com/office/powerpoint/2010/main" val="356773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119" y="1099127"/>
            <a:ext cx="9066882" cy="5654212"/>
          </a:xfrm>
        </p:spPr>
        <p:txBody>
          <a:bodyPr>
            <a:normAutofit fontScale="47500" lnSpcReduction="20000"/>
          </a:bodyPr>
          <a:lstStyle/>
          <a:p>
            <a:pPr marL="0" indent="0">
              <a:buNone/>
            </a:pPr>
            <a:r>
              <a:rPr lang="ru-RU" sz="6200" dirty="0">
                <a:solidFill>
                  <a:srgbClr val="003399"/>
                </a:solidFill>
                <a:latin typeface="Arial" panose="020B0604020202020204" pitchFamily="34" charset="0"/>
                <a:cs typeface="Arial" panose="020B0604020202020204" pitchFamily="34" charset="0"/>
              </a:rPr>
              <a:t>Плановые проверки в отношении юридических лиц и ИП будут проводиться в зависимости от присвоенной их деятельности категории риска со следующей периодичностью: </a:t>
            </a:r>
          </a:p>
          <a:p>
            <a:r>
              <a:rPr lang="ru-RU" sz="6200" b="1" dirty="0">
                <a:solidFill>
                  <a:srgbClr val="003399"/>
                </a:solidFill>
                <a:latin typeface="Arial" panose="020B0604020202020204" pitchFamily="34" charset="0"/>
                <a:cs typeface="Arial" panose="020B0604020202020204" pitchFamily="34" charset="0"/>
              </a:rPr>
              <a:t>для категории чрезвычайно высокого риска - один раз в календарном году;</a:t>
            </a:r>
          </a:p>
          <a:p>
            <a:r>
              <a:rPr lang="ru-RU" sz="6200" b="1" dirty="0">
                <a:solidFill>
                  <a:srgbClr val="003399"/>
                </a:solidFill>
                <a:latin typeface="Arial" panose="020B0604020202020204" pitchFamily="34" charset="0"/>
                <a:cs typeface="Arial" panose="020B0604020202020204" pitchFamily="34" charset="0"/>
              </a:rPr>
              <a:t>для высокого риска - один раз в 2 года;</a:t>
            </a:r>
          </a:p>
          <a:p>
            <a:r>
              <a:rPr lang="ru-RU" sz="6200" b="1" dirty="0">
                <a:solidFill>
                  <a:srgbClr val="003399"/>
                </a:solidFill>
                <a:latin typeface="Arial" panose="020B0604020202020204" pitchFamily="34" charset="0"/>
                <a:cs typeface="Arial" panose="020B0604020202020204" pitchFamily="34" charset="0"/>
              </a:rPr>
              <a:t>для значительного риска - один раз в 3 года;</a:t>
            </a:r>
          </a:p>
          <a:p>
            <a:r>
              <a:rPr lang="ru-RU" sz="6200" b="1" dirty="0">
                <a:solidFill>
                  <a:srgbClr val="003399"/>
                </a:solidFill>
                <a:latin typeface="Arial" panose="020B0604020202020204" pitchFamily="34" charset="0"/>
                <a:cs typeface="Arial" panose="020B0604020202020204" pitchFamily="34" charset="0"/>
              </a:rPr>
              <a:t>для среднего риска - не чаще чем один раз в 4 года;</a:t>
            </a:r>
          </a:p>
          <a:p>
            <a:r>
              <a:rPr lang="ru-RU" sz="6200" b="1" dirty="0">
                <a:solidFill>
                  <a:srgbClr val="003399"/>
                </a:solidFill>
                <a:latin typeface="Arial" panose="020B0604020202020204" pitchFamily="34" charset="0"/>
                <a:cs typeface="Arial" panose="020B0604020202020204" pitchFamily="34" charset="0"/>
              </a:rPr>
              <a:t>для умеренного риска - не чаще чем один раз в 6 лет.</a:t>
            </a:r>
          </a:p>
          <a:p>
            <a:r>
              <a:rPr lang="ru-RU" sz="6200" b="1" dirty="0">
                <a:solidFill>
                  <a:srgbClr val="003399"/>
                </a:solidFill>
                <a:latin typeface="Arial" panose="020B0604020202020204" pitchFamily="34" charset="0"/>
                <a:cs typeface="Arial" panose="020B0604020202020204" pitchFamily="34" charset="0"/>
              </a:rPr>
              <a:t>В отношении категории низкого риска плановые проверки Роспотребнадзора не проводятся.</a:t>
            </a:r>
          </a:p>
          <a:p>
            <a:endParaRPr lang="ru-RU" sz="5500" b="1" dirty="0">
              <a:solidFill>
                <a:srgbClr val="003399"/>
              </a:solidFill>
            </a:endParaRPr>
          </a:p>
        </p:txBody>
      </p:sp>
      <p:sp>
        <p:nvSpPr>
          <p:cNvPr id="4" name="Заголовок 1"/>
          <p:cNvSpPr txBox="1">
            <a:spLocks/>
          </p:cNvSpPr>
          <p:nvPr/>
        </p:nvSpPr>
        <p:spPr>
          <a:xfrm>
            <a:off x="147028" y="62942"/>
            <a:ext cx="8788982" cy="82374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2800" b="1" dirty="0">
                <a:solidFill>
                  <a:srgbClr val="000066"/>
                </a:solidFill>
                <a:latin typeface="Arial" panose="020B0604020202020204" pitchFamily="34" charset="0"/>
                <a:ea typeface="Arial Unicode MS" panose="020B0604020202020204" pitchFamily="34" charset="-128"/>
                <a:cs typeface="Arial" panose="020B0604020202020204" pitchFamily="34" charset="0"/>
              </a:rPr>
              <a:t>РИСК-ОРИЕНТИРОВАННАЯ МОДЕЛЬ КОНТРОЛЬНО-НАДЗОРНОЙ ДЕЯТЕЛЬНОСТИ</a:t>
            </a:r>
          </a:p>
        </p:txBody>
      </p:sp>
      <p:pic>
        <p:nvPicPr>
          <p:cNvPr id="5" name="Рисунок 4"/>
          <p:cNvPicPr>
            <a:picLocks noChangeAspect="1"/>
          </p:cNvPicPr>
          <p:nvPr/>
        </p:nvPicPr>
        <p:blipFill>
          <a:blip r:embed="rId2"/>
          <a:stretch>
            <a:fillRect/>
          </a:stretch>
        </p:blipFill>
        <p:spPr>
          <a:xfrm>
            <a:off x="8515350" y="62942"/>
            <a:ext cx="420660" cy="469433"/>
          </a:xfrm>
          <a:prstGeom prst="rect">
            <a:avLst/>
          </a:prstGeom>
        </p:spPr>
      </p:pic>
    </p:spTree>
    <p:extLst>
      <p:ext uri="{BB962C8B-B14F-4D97-AF65-F5344CB8AC3E}">
        <p14:creationId xmlns:p14="http://schemas.microsoft.com/office/powerpoint/2010/main" val="57888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505" y="176734"/>
            <a:ext cx="8788982" cy="578576"/>
          </a:xfrm>
        </p:spPr>
        <p:txBody>
          <a:bodyPr>
            <a:noAutofit/>
          </a:bodyPr>
          <a:lstStyle/>
          <a:p>
            <a:r>
              <a:rPr lang="ru-RU" sz="2800" b="1" dirty="0">
                <a:solidFill>
                  <a:srgbClr val="000066"/>
                </a:solidFill>
                <a:latin typeface="Arial" panose="020B0604020202020204" pitchFamily="34" charset="0"/>
                <a:ea typeface="Arial Unicode MS" panose="020B0604020202020204" pitchFamily="34" charset="-128"/>
                <a:cs typeface="Arial" panose="020B0604020202020204" pitchFamily="34" charset="0"/>
              </a:rPr>
              <a:t>РИСК-ОРИЕНТИРОВАННАЯ МОДЕЛЬ КОНТРОЛЬНО-НАДЗОРНОЙ ДЕЯТЕЛЬНОСТИ</a:t>
            </a:r>
          </a:p>
        </p:txBody>
      </p:sp>
      <p:sp>
        <p:nvSpPr>
          <p:cNvPr id="4" name="Прямоугольник 3"/>
          <p:cNvSpPr/>
          <p:nvPr/>
        </p:nvSpPr>
        <p:spPr>
          <a:xfrm>
            <a:off x="52997" y="920874"/>
            <a:ext cx="8278268" cy="34289"/>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solidFill>
                <a:prstClr val="white"/>
              </a:solidFill>
            </a:endParaRPr>
          </a:p>
        </p:txBody>
      </p:sp>
      <p:pic>
        <p:nvPicPr>
          <p:cNvPr id="5" name="Рисунок 4"/>
          <p:cNvPicPr>
            <a:picLocks noChangeAspect="1"/>
          </p:cNvPicPr>
          <p:nvPr/>
        </p:nvPicPr>
        <p:blipFill>
          <a:blip r:embed="rId2"/>
          <a:stretch>
            <a:fillRect/>
          </a:stretch>
        </p:blipFill>
        <p:spPr>
          <a:xfrm>
            <a:off x="8542051" y="150137"/>
            <a:ext cx="420743" cy="468638"/>
          </a:xfrm>
          <a:prstGeom prst="rect">
            <a:avLst/>
          </a:prstGeom>
        </p:spPr>
      </p:pic>
      <p:sp>
        <p:nvSpPr>
          <p:cNvPr id="14" name="Объект 2"/>
          <p:cNvSpPr txBox="1">
            <a:spLocks/>
          </p:cNvSpPr>
          <p:nvPr/>
        </p:nvSpPr>
        <p:spPr>
          <a:xfrm>
            <a:off x="52997" y="1525182"/>
            <a:ext cx="6280484" cy="7834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ru-RU" sz="788" b="1" dirty="0">
              <a:solidFill>
                <a:srgbClr val="800000"/>
              </a:solidFill>
              <a:latin typeface="Arial" panose="020B0604020202020204" pitchFamily="34" charset="0"/>
              <a:cs typeface="Arial" panose="020B0604020202020204" pitchFamily="34" charset="0"/>
            </a:endParaRPr>
          </a:p>
        </p:txBody>
      </p:sp>
      <p:sp>
        <p:nvSpPr>
          <p:cNvPr id="20" name="Объект 2"/>
          <p:cNvSpPr txBox="1">
            <a:spLocks/>
          </p:cNvSpPr>
          <p:nvPr/>
        </p:nvSpPr>
        <p:spPr>
          <a:xfrm>
            <a:off x="299197" y="4609922"/>
            <a:ext cx="562034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3" name="Прямоугольник 22"/>
          <p:cNvSpPr/>
          <p:nvPr/>
        </p:nvSpPr>
        <p:spPr>
          <a:xfrm flipV="1">
            <a:off x="0" y="5958705"/>
            <a:ext cx="1344528" cy="192830"/>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solidFill>
                <a:prstClr val="white"/>
              </a:solidFill>
            </a:endParaRPr>
          </a:p>
        </p:txBody>
      </p:sp>
      <p:sp>
        <p:nvSpPr>
          <p:cNvPr id="24" name="Прямоугольник 23"/>
          <p:cNvSpPr/>
          <p:nvPr/>
        </p:nvSpPr>
        <p:spPr>
          <a:xfrm>
            <a:off x="1344529" y="5947998"/>
            <a:ext cx="7799471" cy="1928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solidFill>
                <a:prstClr val="white"/>
              </a:solidFill>
            </a:endParaRPr>
          </a:p>
        </p:txBody>
      </p:sp>
      <p:sp>
        <p:nvSpPr>
          <p:cNvPr id="7" name="Выноска со стрелкой вниз 6"/>
          <p:cNvSpPr/>
          <p:nvPr/>
        </p:nvSpPr>
        <p:spPr>
          <a:xfrm>
            <a:off x="243854" y="1117474"/>
            <a:ext cx="2598308" cy="1573850"/>
          </a:xfrm>
          <a:prstGeom prst="downArrowCallout">
            <a:avLst>
              <a:gd name="adj1" fmla="val 100553"/>
              <a:gd name="adj2" fmla="val 48130"/>
              <a:gd name="adj3" fmla="val 12467"/>
              <a:gd name="adj4" fmla="val 80060"/>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a:solidFill>
                  <a:srgbClr val="000066"/>
                </a:solidFill>
                <a:latin typeface="Arial" panose="020B0604020202020204" pitchFamily="34" charset="0"/>
                <a:cs typeface="Arial" panose="020B0604020202020204" pitchFamily="34" charset="0"/>
              </a:rPr>
              <a:t>Хозяйствующие субъекты</a:t>
            </a:r>
          </a:p>
          <a:p>
            <a:pPr algn="ctr"/>
            <a:r>
              <a:rPr lang="ru-RU" sz="1500" b="1" dirty="0">
                <a:solidFill>
                  <a:srgbClr val="000066"/>
                </a:solidFill>
                <a:latin typeface="Arial" panose="020B0604020202020204" pitchFamily="34" charset="0"/>
                <a:cs typeface="Arial" panose="020B0604020202020204" pitchFamily="34" charset="0"/>
              </a:rPr>
              <a:t>(субъекты – 9536, </a:t>
            </a:r>
          </a:p>
          <a:p>
            <a:pPr algn="ctr"/>
            <a:r>
              <a:rPr lang="ru-RU" sz="1500" b="1" dirty="0">
                <a:solidFill>
                  <a:srgbClr val="000066"/>
                </a:solidFill>
                <a:latin typeface="Arial" panose="020B0604020202020204" pitchFamily="34" charset="0"/>
                <a:cs typeface="Arial" panose="020B0604020202020204" pitchFamily="34" charset="0"/>
              </a:rPr>
              <a:t>объекты – 19 835)</a:t>
            </a:r>
          </a:p>
        </p:txBody>
      </p:sp>
      <p:sp>
        <p:nvSpPr>
          <p:cNvPr id="8" name="Прямоугольник с двумя скругленными противолежащими углами 7"/>
          <p:cNvSpPr/>
          <p:nvPr/>
        </p:nvSpPr>
        <p:spPr>
          <a:xfrm>
            <a:off x="255684" y="2805894"/>
            <a:ext cx="2598308" cy="1427228"/>
          </a:xfrm>
          <a:prstGeom prst="round2Diag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a:solidFill>
                  <a:srgbClr val="000066"/>
                </a:solidFill>
                <a:latin typeface="Arial" panose="020B0604020202020204" pitchFamily="34" charset="0"/>
                <a:cs typeface="Arial" panose="020B0604020202020204" pitchFamily="34" charset="0"/>
              </a:rPr>
              <a:t>План проверок на 2019 год с учетом </a:t>
            </a:r>
            <a:r>
              <a:rPr lang="ru-RU" sz="1500" dirty="0">
                <a:solidFill>
                  <a:srgbClr val="000066"/>
                </a:solidFill>
                <a:latin typeface="Arial" panose="020B0604020202020204" pitchFamily="34" charset="0"/>
                <a:ea typeface="SimSun" panose="02010600030101010101" pitchFamily="2" charset="-122"/>
                <a:cs typeface="Arial" panose="020B0604020202020204" pitchFamily="34" charset="0"/>
              </a:rPr>
              <a:t>риск-ориентированного подхода</a:t>
            </a:r>
            <a:endParaRPr lang="ru-RU" sz="1500" dirty="0">
              <a:solidFill>
                <a:srgbClr val="000066"/>
              </a:solidFill>
              <a:latin typeface="Arial" panose="020B0604020202020204" pitchFamily="34" charset="0"/>
              <a:cs typeface="Arial" panose="020B0604020202020204" pitchFamily="34" charset="0"/>
            </a:endParaRPr>
          </a:p>
        </p:txBody>
      </p:sp>
      <p:sp>
        <p:nvSpPr>
          <p:cNvPr id="9" name="Прямоугольник 8"/>
          <p:cNvSpPr/>
          <p:nvPr/>
        </p:nvSpPr>
        <p:spPr>
          <a:xfrm>
            <a:off x="2965898" y="1150955"/>
            <a:ext cx="3062833" cy="738664"/>
          </a:xfrm>
          <a:prstGeom prst="rect">
            <a:avLst/>
          </a:prstGeom>
        </p:spPr>
        <p:txBody>
          <a:bodyPr wrap="square">
            <a:spAutoFit/>
          </a:bodyPr>
          <a:lstStyle/>
          <a:p>
            <a:pPr algn="ctr"/>
            <a:r>
              <a:rPr lang="ru-RU" sz="1400" b="1" dirty="0">
                <a:solidFill>
                  <a:srgbClr val="800000"/>
                </a:solidFill>
                <a:latin typeface="Arial" panose="020B0604020202020204" pitchFamily="34" charset="0"/>
                <a:cs typeface="Arial" panose="020B0604020202020204" pitchFamily="34" charset="0"/>
              </a:rPr>
              <a:t>Распределение объектов надзора</a:t>
            </a:r>
          </a:p>
          <a:p>
            <a:pPr algn="ctr"/>
            <a:r>
              <a:rPr lang="ru-RU" sz="1400" b="1" dirty="0">
                <a:solidFill>
                  <a:srgbClr val="800000"/>
                </a:solidFill>
                <a:latin typeface="Arial" panose="020B0604020202020204" pitchFamily="34" charset="0"/>
                <a:cs typeface="Arial" panose="020B0604020202020204" pitchFamily="34" charset="0"/>
              </a:rPr>
              <a:t> по категориям риска</a:t>
            </a:r>
          </a:p>
        </p:txBody>
      </p:sp>
      <p:graphicFrame>
        <p:nvGraphicFramePr>
          <p:cNvPr id="16" name="Диаграмма 15"/>
          <p:cNvGraphicFramePr/>
          <p:nvPr>
            <p:extLst>
              <p:ext uri="{D42A27DB-BD31-4B8C-83A1-F6EECF244321}">
                <p14:modId xmlns:p14="http://schemas.microsoft.com/office/powerpoint/2010/main" val="3659260043"/>
              </p:ext>
            </p:extLst>
          </p:nvPr>
        </p:nvGraphicFramePr>
        <p:xfrm>
          <a:off x="2842162" y="1928292"/>
          <a:ext cx="4123242" cy="3074441"/>
        </p:xfrm>
        <a:graphic>
          <a:graphicData uri="http://schemas.openxmlformats.org/drawingml/2006/chart">
            <c:chart xmlns:c="http://schemas.openxmlformats.org/drawingml/2006/chart" xmlns:r="http://schemas.openxmlformats.org/officeDocument/2006/relationships" r:id="rId3"/>
          </a:graphicData>
        </a:graphic>
      </p:graphicFrame>
      <p:sp>
        <p:nvSpPr>
          <p:cNvPr id="17" name="Прямоугольник 16"/>
          <p:cNvSpPr/>
          <p:nvPr/>
        </p:nvSpPr>
        <p:spPr>
          <a:xfrm>
            <a:off x="314790" y="4934753"/>
            <a:ext cx="8546063" cy="784830"/>
          </a:xfrm>
          <a:prstGeom prst="rect">
            <a:avLst/>
          </a:prstGeom>
          <a:ln w="28575">
            <a:solidFill>
              <a:srgbClr val="CC33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500" b="1" dirty="0">
                <a:solidFill>
                  <a:prstClr val="black"/>
                </a:solidFill>
                <a:latin typeface="Arial" panose="020B0604020202020204" pitchFamily="34" charset="0"/>
                <a:cs typeface="Arial" panose="020B0604020202020204" pitchFamily="34" charset="0"/>
              </a:rPr>
              <a:t>С января 2018 года при проведении плановых проверок в отношении ЮЛ и ИП, осуществляющих определенные виды деятельности, используются проверочные листы (список контрольных вопросов)</a:t>
            </a:r>
          </a:p>
        </p:txBody>
      </p:sp>
      <p:sp>
        <p:nvSpPr>
          <p:cNvPr id="25" name="Прямоугольник с двумя скругленными противолежащими углами 24"/>
          <p:cNvSpPr/>
          <p:nvPr/>
        </p:nvSpPr>
        <p:spPr>
          <a:xfrm>
            <a:off x="6364486" y="2903046"/>
            <a:ext cx="2598308" cy="1427228"/>
          </a:xfrm>
          <a:prstGeom prst="round2Diag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a:solidFill>
                  <a:srgbClr val="000066"/>
                </a:solidFill>
                <a:latin typeface="Arial" panose="020B0604020202020204" pitchFamily="34" charset="0"/>
                <a:cs typeface="Arial" panose="020B0604020202020204" pitchFamily="34" charset="0"/>
              </a:rPr>
              <a:t>В план проверок на 2019 год включены субъекты малого предпринимательства – 257 проверок</a:t>
            </a:r>
            <a:endParaRPr lang="ru-RU" sz="1500" dirty="0">
              <a:solidFill>
                <a:srgbClr val="000066"/>
              </a:solidFill>
              <a:latin typeface="Arial" panose="020B0604020202020204" pitchFamily="34" charset="0"/>
              <a:cs typeface="Arial" panose="020B0604020202020204" pitchFamily="34" charset="0"/>
            </a:endParaRPr>
          </a:p>
        </p:txBody>
      </p:sp>
      <p:sp>
        <p:nvSpPr>
          <p:cNvPr id="26" name="Выноска со стрелкой вниз 25"/>
          <p:cNvSpPr/>
          <p:nvPr/>
        </p:nvSpPr>
        <p:spPr>
          <a:xfrm>
            <a:off x="6299564" y="1198010"/>
            <a:ext cx="2524268" cy="1547095"/>
          </a:xfrm>
          <a:prstGeom prst="downArrowCallout">
            <a:avLst>
              <a:gd name="adj1" fmla="val 100553"/>
              <a:gd name="adj2" fmla="val 48130"/>
              <a:gd name="adj3" fmla="val 12467"/>
              <a:gd name="adj4" fmla="val 80060"/>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a:solidFill>
                  <a:srgbClr val="000066"/>
                </a:solidFill>
                <a:latin typeface="Arial" panose="020B0604020202020204" pitchFamily="34" charset="0"/>
                <a:cs typeface="Arial" panose="020B0604020202020204" pitchFamily="34" charset="0"/>
              </a:rPr>
              <a:t>Федеральным законом от 25 декабря 2018 года №480-ФЗ </a:t>
            </a:r>
          </a:p>
        </p:txBody>
      </p:sp>
      <p:sp>
        <p:nvSpPr>
          <p:cNvPr id="18" name="Прямоугольник 17"/>
          <p:cNvSpPr/>
          <p:nvPr/>
        </p:nvSpPr>
        <p:spPr>
          <a:xfrm>
            <a:off x="8176740" y="920873"/>
            <a:ext cx="955969" cy="3428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solidFill>
                <a:prstClr val="white"/>
              </a:solidFill>
            </a:endParaRPr>
          </a:p>
        </p:txBody>
      </p:sp>
      <p:pic>
        <p:nvPicPr>
          <p:cNvPr id="3" name="Рисунок 2"/>
          <p:cNvPicPr>
            <a:picLocks noChangeAspect="1"/>
          </p:cNvPicPr>
          <p:nvPr/>
        </p:nvPicPr>
        <p:blipFill>
          <a:blip r:embed="rId4"/>
          <a:stretch>
            <a:fillRect/>
          </a:stretch>
        </p:blipFill>
        <p:spPr>
          <a:xfrm>
            <a:off x="52004" y="5931328"/>
            <a:ext cx="9071634" cy="926672"/>
          </a:xfrm>
          <a:prstGeom prst="rect">
            <a:avLst/>
          </a:prstGeom>
        </p:spPr>
      </p:pic>
    </p:spTree>
    <p:extLst>
      <p:ext uri="{BB962C8B-B14F-4D97-AF65-F5344CB8AC3E}">
        <p14:creationId xmlns:p14="http://schemas.microsoft.com/office/powerpoint/2010/main" val="176550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702" y="97467"/>
            <a:ext cx="8491287" cy="578576"/>
          </a:xfrm>
        </p:spPr>
        <p:txBody>
          <a:bodyPr>
            <a:noAutofit/>
          </a:bodyPr>
          <a:lstStyle/>
          <a:p>
            <a:r>
              <a:rPr lang="ru-RU" sz="1800" b="1" dirty="0">
                <a:solidFill>
                  <a:srgbClr val="000066"/>
                </a:solidFill>
                <a:latin typeface="Arial" panose="020B0604020202020204" pitchFamily="34" charset="0"/>
                <a:ea typeface="Arial Unicode MS" panose="020B0604020202020204" pitchFamily="34" charset="-128"/>
                <a:cs typeface="Arial" panose="020B0604020202020204" pitchFamily="34" charset="0"/>
              </a:rPr>
              <a:t>КОНТРОЛЬНО-НАДЗОРНАЯ ДЕЯТЕЛЬНОСТЬ</a:t>
            </a:r>
            <a:endParaRPr lang="ru-RU" sz="1800" dirty="0">
              <a:solidFill>
                <a:srgbClr val="000066"/>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4" name="Прямоугольник 3"/>
          <p:cNvSpPr/>
          <p:nvPr/>
        </p:nvSpPr>
        <p:spPr>
          <a:xfrm>
            <a:off x="0" y="699505"/>
            <a:ext cx="8278268" cy="34289"/>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solidFill>
                <a:prstClr val="white"/>
              </a:solidFill>
            </a:endParaRPr>
          </a:p>
        </p:txBody>
      </p:sp>
      <p:pic>
        <p:nvPicPr>
          <p:cNvPr id="5" name="Рисунок 4"/>
          <p:cNvPicPr>
            <a:picLocks noChangeAspect="1"/>
          </p:cNvPicPr>
          <p:nvPr/>
        </p:nvPicPr>
        <p:blipFill>
          <a:blip r:embed="rId2"/>
          <a:stretch>
            <a:fillRect/>
          </a:stretch>
        </p:blipFill>
        <p:spPr>
          <a:xfrm>
            <a:off x="8569616" y="66460"/>
            <a:ext cx="420743" cy="468638"/>
          </a:xfrm>
          <a:prstGeom prst="rect">
            <a:avLst/>
          </a:prstGeom>
        </p:spPr>
      </p:pic>
      <p:sp>
        <p:nvSpPr>
          <p:cNvPr id="18" name="Объект 2"/>
          <p:cNvSpPr txBox="1">
            <a:spLocks/>
          </p:cNvSpPr>
          <p:nvPr/>
        </p:nvSpPr>
        <p:spPr>
          <a:xfrm>
            <a:off x="276491" y="1037778"/>
            <a:ext cx="3482481" cy="22823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200" b="1" dirty="0">
                <a:solidFill>
                  <a:srgbClr val="800000"/>
                </a:solidFill>
                <a:latin typeface="Arial" panose="020B0604020202020204" pitchFamily="34" charset="0"/>
                <a:cs typeface="Arial" panose="020B0604020202020204" pitchFamily="34" charset="0"/>
              </a:rPr>
              <a:t>ОБЩЕЕ КОЛИЧЕСТВО ПРОВЕДЕННЫХ ПРОВЕРОК</a:t>
            </a:r>
          </a:p>
        </p:txBody>
      </p:sp>
      <p:sp>
        <p:nvSpPr>
          <p:cNvPr id="22" name="Объект 2"/>
          <p:cNvSpPr txBox="1">
            <a:spLocks/>
          </p:cNvSpPr>
          <p:nvPr/>
        </p:nvSpPr>
        <p:spPr>
          <a:xfrm>
            <a:off x="5564604" y="2303179"/>
            <a:ext cx="3838075" cy="7834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ru-RU" sz="788" b="1" dirty="0">
              <a:solidFill>
                <a:srgbClr val="800000"/>
              </a:solidFill>
              <a:latin typeface="Arial" panose="020B0604020202020204" pitchFamily="34" charset="0"/>
              <a:cs typeface="Arial" panose="020B0604020202020204" pitchFamily="34" charset="0"/>
            </a:endParaRPr>
          </a:p>
        </p:txBody>
      </p:sp>
      <p:sp>
        <p:nvSpPr>
          <p:cNvPr id="23" name="Прямоугольник 22"/>
          <p:cNvSpPr/>
          <p:nvPr/>
        </p:nvSpPr>
        <p:spPr>
          <a:xfrm flipV="1">
            <a:off x="1" y="6665170"/>
            <a:ext cx="1344528" cy="192830"/>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solidFill>
                <a:prstClr val="white"/>
              </a:solidFill>
            </a:endParaRPr>
          </a:p>
        </p:txBody>
      </p:sp>
      <p:sp>
        <p:nvSpPr>
          <p:cNvPr id="24" name="Прямоугольник 23"/>
          <p:cNvSpPr/>
          <p:nvPr/>
        </p:nvSpPr>
        <p:spPr>
          <a:xfrm>
            <a:off x="1344529" y="6673950"/>
            <a:ext cx="7799471" cy="1928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solidFill>
                <a:prstClr val="white"/>
              </a:solidFill>
            </a:endParaRPr>
          </a:p>
        </p:txBody>
      </p:sp>
      <p:graphicFrame>
        <p:nvGraphicFramePr>
          <p:cNvPr id="15" name="Диаграмма 14"/>
          <p:cNvGraphicFramePr/>
          <p:nvPr>
            <p:extLst>
              <p:ext uri="{D42A27DB-BD31-4B8C-83A1-F6EECF244321}">
                <p14:modId xmlns:p14="http://schemas.microsoft.com/office/powerpoint/2010/main" val="2418632527"/>
              </p:ext>
            </p:extLst>
          </p:nvPr>
        </p:nvGraphicFramePr>
        <p:xfrm>
          <a:off x="246884" y="1477443"/>
          <a:ext cx="4087056" cy="2782654"/>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Прямая со стрелкой 15"/>
          <p:cNvCxnSpPr/>
          <p:nvPr/>
        </p:nvCxnSpPr>
        <p:spPr>
          <a:xfrm>
            <a:off x="672265" y="2226307"/>
            <a:ext cx="2520974" cy="5562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3066572" y="2818042"/>
            <a:ext cx="786807" cy="314638"/>
          </a:xfrm>
          <a:prstGeom prst="rect">
            <a:avLst/>
          </a:prstGeom>
          <a:solidFill>
            <a:schemeClr val="bg1">
              <a:lumMod val="95000"/>
              <a:alpha val="82000"/>
            </a:schemeClr>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600"/>
              </a:spcAft>
            </a:pPr>
            <a:r>
              <a:rPr lang="ru-RU" sz="135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на 36%</a:t>
            </a:r>
          </a:p>
        </p:txBody>
      </p:sp>
      <p:graphicFrame>
        <p:nvGraphicFramePr>
          <p:cNvPr id="21" name="Объект 5"/>
          <p:cNvGraphicFramePr>
            <a:graphicFrameLocks/>
          </p:cNvGraphicFramePr>
          <p:nvPr>
            <p:extLst>
              <p:ext uri="{D42A27DB-BD31-4B8C-83A1-F6EECF244321}">
                <p14:modId xmlns:p14="http://schemas.microsoft.com/office/powerpoint/2010/main" val="787278891"/>
              </p:ext>
            </p:extLst>
          </p:nvPr>
        </p:nvGraphicFramePr>
        <p:xfrm>
          <a:off x="4428346" y="1220671"/>
          <a:ext cx="4550220" cy="2664461"/>
        </p:xfrm>
        <a:graphic>
          <a:graphicData uri="http://schemas.openxmlformats.org/drawingml/2006/chart">
            <c:chart xmlns:c="http://schemas.openxmlformats.org/drawingml/2006/chart" xmlns:r="http://schemas.openxmlformats.org/officeDocument/2006/relationships" r:id="rId4"/>
          </a:graphicData>
        </a:graphic>
      </p:graphicFrame>
      <p:sp>
        <p:nvSpPr>
          <p:cNvPr id="25" name="Заголовок 1"/>
          <p:cNvSpPr txBox="1">
            <a:spLocks/>
          </p:cNvSpPr>
          <p:nvPr/>
        </p:nvSpPr>
        <p:spPr bwMode="auto">
          <a:xfrm>
            <a:off x="5564604" y="981002"/>
            <a:ext cx="2400300" cy="3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ru-RU" sz="1200" b="1" dirty="0">
                <a:solidFill>
                  <a:srgbClr val="800000"/>
                </a:solidFill>
                <a:latin typeface="Arial" panose="020B0604020202020204" pitchFamily="34" charset="0"/>
                <a:cs typeface="Arial" panose="020B0604020202020204" pitchFamily="34" charset="0"/>
              </a:rPr>
              <a:t>ПЛАНОВЫЕ ПРОВЕРКИ</a:t>
            </a:r>
          </a:p>
        </p:txBody>
      </p:sp>
      <p:cxnSp>
        <p:nvCxnSpPr>
          <p:cNvPr id="26" name="Прямая со стрелкой 25"/>
          <p:cNvCxnSpPr/>
          <p:nvPr/>
        </p:nvCxnSpPr>
        <p:spPr>
          <a:xfrm>
            <a:off x="5244264" y="2479518"/>
            <a:ext cx="2660635" cy="8750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Заголовок 1"/>
          <p:cNvSpPr txBox="1">
            <a:spLocks/>
          </p:cNvSpPr>
          <p:nvPr/>
        </p:nvSpPr>
        <p:spPr bwMode="auto">
          <a:xfrm>
            <a:off x="1035667" y="4148413"/>
            <a:ext cx="2400300" cy="308372"/>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ru-RU" sz="1200" b="1" dirty="0">
                <a:solidFill>
                  <a:srgbClr val="800000"/>
                </a:solidFill>
                <a:latin typeface="Arial" panose="020B0604020202020204" pitchFamily="34" charset="0"/>
                <a:cs typeface="Arial" panose="020B0604020202020204" pitchFamily="34" charset="0"/>
              </a:rPr>
              <a:t>ВНЕПЛАНОВЫЕ ПРОВЕРКИ</a:t>
            </a:r>
          </a:p>
        </p:txBody>
      </p:sp>
      <p:graphicFrame>
        <p:nvGraphicFramePr>
          <p:cNvPr id="28" name="Диаграмма 27"/>
          <p:cNvGraphicFramePr/>
          <p:nvPr>
            <p:extLst>
              <p:ext uri="{D42A27DB-BD31-4B8C-83A1-F6EECF244321}">
                <p14:modId xmlns:p14="http://schemas.microsoft.com/office/powerpoint/2010/main" val="3877512304"/>
              </p:ext>
            </p:extLst>
          </p:nvPr>
        </p:nvGraphicFramePr>
        <p:xfrm>
          <a:off x="246884" y="4508923"/>
          <a:ext cx="4087056" cy="1989518"/>
        </p:xfrm>
        <a:graphic>
          <a:graphicData uri="http://schemas.openxmlformats.org/drawingml/2006/chart">
            <c:chart xmlns:c="http://schemas.openxmlformats.org/drawingml/2006/chart" xmlns:r="http://schemas.openxmlformats.org/officeDocument/2006/relationships" r:id="rId5"/>
          </a:graphicData>
        </a:graphic>
      </p:graphicFrame>
      <p:cxnSp>
        <p:nvCxnSpPr>
          <p:cNvPr id="29" name="Прямая со стрелкой 28"/>
          <p:cNvCxnSpPr/>
          <p:nvPr/>
        </p:nvCxnSpPr>
        <p:spPr>
          <a:xfrm>
            <a:off x="2587712" y="4790304"/>
            <a:ext cx="673522" cy="2939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3261234" y="4796809"/>
            <a:ext cx="786807" cy="314638"/>
          </a:xfrm>
          <a:prstGeom prst="rect">
            <a:avLst/>
          </a:prstGeom>
          <a:solidFill>
            <a:schemeClr val="bg1">
              <a:lumMod val="95000"/>
              <a:alpha val="82000"/>
            </a:schemeClr>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600"/>
              </a:spcAft>
            </a:pPr>
            <a:r>
              <a:rPr lang="ru-RU" sz="135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на </a:t>
            </a:r>
            <a:r>
              <a:rPr lang="en-US" sz="135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22</a:t>
            </a:r>
            <a:r>
              <a:rPr lang="ru-RU" sz="135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1" name="Прямоугольник 10"/>
          <p:cNvSpPr/>
          <p:nvPr/>
        </p:nvSpPr>
        <p:spPr>
          <a:xfrm>
            <a:off x="4794635" y="4676439"/>
            <a:ext cx="4109855" cy="1477328"/>
          </a:xfrm>
          <a:prstGeom prst="rect">
            <a:avLst/>
          </a:prstGeom>
        </p:spPr>
        <p:txBody>
          <a:bodyPr wrap="square">
            <a:spAutoFit/>
          </a:bodyPr>
          <a:lstStyle/>
          <a:p>
            <a:pPr marL="257175" indent="-257175">
              <a:buFont typeface="Wingdings" panose="05000000000000000000" pitchFamily="2" charset="2"/>
              <a:buChar char="q"/>
            </a:pPr>
            <a:r>
              <a:rPr lang="ru-RU" i="1" dirty="0">
                <a:solidFill>
                  <a:prstClr val="black"/>
                </a:solidFill>
                <a:latin typeface="Arial" panose="020B0604020202020204" pitchFamily="34" charset="0"/>
                <a:cs typeface="Arial" panose="020B0604020202020204" pitchFamily="34" charset="0"/>
              </a:rPr>
              <a:t>поручениям Президента и Правительства РФ</a:t>
            </a:r>
          </a:p>
          <a:p>
            <a:pPr marL="257175" indent="-257175">
              <a:buFont typeface="Wingdings" panose="05000000000000000000" pitchFamily="2" charset="2"/>
              <a:buChar char="q"/>
            </a:pPr>
            <a:r>
              <a:rPr lang="ru-RU" i="1" dirty="0">
                <a:solidFill>
                  <a:prstClr val="black"/>
                </a:solidFill>
                <a:latin typeface="Arial" panose="020B0604020202020204" pitchFamily="34" charset="0"/>
                <a:cs typeface="Arial" panose="020B0604020202020204" pitchFamily="34" charset="0"/>
              </a:rPr>
              <a:t>по требованию прокуратуры</a:t>
            </a:r>
            <a:endParaRPr lang="en-US" i="1" dirty="0">
              <a:solidFill>
                <a:prstClr val="black"/>
              </a:solidFill>
              <a:latin typeface="Arial" panose="020B0604020202020204" pitchFamily="34" charset="0"/>
              <a:cs typeface="Arial" panose="020B0604020202020204" pitchFamily="34" charset="0"/>
            </a:endParaRPr>
          </a:p>
          <a:p>
            <a:pPr marL="257175" indent="-257175">
              <a:buFont typeface="Wingdings" panose="05000000000000000000" pitchFamily="2" charset="2"/>
              <a:buChar char="q"/>
            </a:pPr>
            <a:r>
              <a:rPr lang="ru-RU" i="1" dirty="0">
                <a:solidFill>
                  <a:prstClr val="black"/>
                </a:solidFill>
                <a:latin typeface="Arial" panose="020B0604020202020204" pitchFamily="34" charset="0"/>
                <a:cs typeface="Arial" panose="020B0604020202020204" pitchFamily="34" charset="0"/>
              </a:rPr>
              <a:t>по заявлениям граждан о нарушении прав потребителей</a:t>
            </a:r>
          </a:p>
        </p:txBody>
      </p:sp>
      <p:sp>
        <p:nvSpPr>
          <p:cNvPr id="31" name="Прямоугольник 30"/>
          <p:cNvSpPr/>
          <p:nvPr/>
        </p:nvSpPr>
        <p:spPr>
          <a:xfrm flipH="1">
            <a:off x="4938293" y="4045344"/>
            <a:ext cx="3378406" cy="300082"/>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350" dirty="0">
                <a:solidFill>
                  <a:prstClr val="black"/>
                </a:solidFill>
                <a:latin typeface="Times New Roman" panose="02020603050405020304" pitchFamily="18" charset="0"/>
                <a:ea typeface="SimSun" panose="02010600030101010101" pitchFamily="2" charset="-122"/>
              </a:rPr>
              <a:t>в отношении субъектов </a:t>
            </a:r>
            <a:r>
              <a:rPr lang="ru-RU" sz="1350" b="1" dirty="0">
                <a:solidFill>
                  <a:prstClr val="black"/>
                </a:solidFill>
                <a:latin typeface="Times New Roman" panose="02020603050405020304" pitchFamily="18" charset="0"/>
                <a:ea typeface="SimSun" panose="02010600030101010101" pitchFamily="2" charset="-122"/>
              </a:rPr>
              <a:t>МСП</a:t>
            </a:r>
            <a:r>
              <a:rPr lang="ru-RU" sz="1350" dirty="0">
                <a:solidFill>
                  <a:prstClr val="black"/>
                </a:solidFill>
                <a:latin typeface="Times New Roman" panose="02020603050405020304" pitchFamily="18" charset="0"/>
                <a:ea typeface="SimSun" panose="02010600030101010101" pitchFamily="2" charset="-122"/>
              </a:rPr>
              <a:t> в 16 раз</a:t>
            </a:r>
            <a:endParaRPr lang="ru-RU" sz="1350" dirty="0">
              <a:solidFill>
                <a:prstClr val="black"/>
              </a:solidFill>
            </a:endParaRPr>
          </a:p>
        </p:txBody>
      </p:sp>
      <p:pic>
        <p:nvPicPr>
          <p:cNvPr id="36" name="Рисунок 35" descr="http://images4.webydo.com/25/251107/3958/red_arrow.png"/>
          <p:cNvPicPr/>
          <p:nvPr/>
        </p:nvPicPr>
        <p:blipFill rotWithShape="1">
          <a:blip r:embed="rId6" cstate="print">
            <a:extLst>
              <a:ext uri="{BEBA8EAE-BF5A-486C-A8C5-ECC9F3942E4B}">
                <a14:imgProps xmlns:a14="http://schemas.microsoft.com/office/drawing/2010/main">
                  <a14:imgLayer r:embed="rId7">
                    <a14:imgEffect>
                      <a14:backgroundRemoval t="0" b="89934" l="9983" r="89931"/>
                    </a14:imgEffect>
                  </a14:imgLayer>
                </a14:imgProps>
              </a:ext>
              <a:ext uri="{28A0092B-C50C-407E-A947-70E740481C1C}">
                <a14:useLocalDpi xmlns:a14="http://schemas.microsoft.com/office/drawing/2010/main" val="0"/>
              </a:ext>
            </a:extLst>
          </a:blip>
          <a:srcRect l="31356" t="2788" r="27978" b="11380"/>
          <a:stretch/>
        </p:blipFill>
        <p:spPr bwMode="auto">
          <a:xfrm rot="12120977">
            <a:off x="8423090" y="3262272"/>
            <a:ext cx="675825" cy="904117"/>
          </a:xfrm>
          <a:prstGeom prst="rect">
            <a:avLst/>
          </a:prstGeom>
          <a:noFill/>
          <a:ln>
            <a:noFill/>
          </a:ln>
          <a:extLst>
            <a:ext uri="{53640926-AAD7-44D8-BBD7-CCE9431645EC}">
              <a14:shadowObscured xmlns:a14="http://schemas.microsoft.com/office/drawing/2010/main"/>
            </a:ext>
          </a:extLst>
        </p:spPr>
      </p:pic>
      <p:pic>
        <p:nvPicPr>
          <p:cNvPr id="37" name="Picture 4" descr="ÐÐ¾ÑÐ¾Ð¶ÐµÐµ Ð¸Ð·Ð¾Ð±ÑÐ°Ð¶ÐµÐ½Ð¸Ðµ"/>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4401367" y="4505352"/>
            <a:ext cx="236798" cy="975392"/>
          </a:xfrm>
          <a:prstGeom prst="rect">
            <a:avLst/>
          </a:prstGeom>
          <a:noFill/>
          <a:extLst>
            <a:ext uri="{909E8E84-426E-40DD-AFC4-6F175D3DCCD1}">
              <a14:hiddenFill xmlns:a14="http://schemas.microsoft.com/office/drawing/2010/main">
                <a:solidFill>
                  <a:srgbClr val="FFFFFF"/>
                </a:solidFill>
              </a14:hiddenFill>
            </a:ext>
          </a:extLst>
        </p:spPr>
      </p:pic>
      <p:sp>
        <p:nvSpPr>
          <p:cNvPr id="33" name="Прямоугольник 32"/>
          <p:cNvSpPr/>
          <p:nvPr/>
        </p:nvSpPr>
        <p:spPr>
          <a:xfrm>
            <a:off x="8188030" y="689905"/>
            <a:ext cx="955969" cy="3428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solidFill>
                <a:prstClr val="white"/>
              </a:solidFill>
            </a:endParaRPr>
          </a:p>
        </p:txBody>
      </p:sp>
    </p:spTree>
    <p:extLst>
      <p:ext uri="{BB962C8B-B14F-4D97-AF65-F5344CB8AC3E}">
        <p14:creationId xmlns:p14="http://schemas.microsoft.com/office/powerpoint/2010/main" val="1072731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22" y="112418"/>
            <a:ext cx="8635145" cy="578576"/>
          </a:xfrm>
        </p:spPr>
        <p:txBody>
          <a:bodyPr>
            <a:noAutofit/>
          </a:bodyPr>
          <a:lstStyle/>
          <a:p>
            <a:pPr>
              <a:lnSpc>
                <a:spcPct val="107000"/>
              </a:lnSpc>
              <a:spcAft>
                <a:spcPts val="600"/>
              </a:spcAft>
            </a:pPr>
            <a:r>
              <a:rPr lang="ru-RU" sz="1800" b="1" dirty="0">
                <a:solidFill>
                  <a:srgbClr val="000066"/>
                </a:solidFill>
                <a:latin typeface="Arial" panose="020B0604020202020204" pitchFamily="34" charset="0"/>
                <a:ea typeface="Times New Roman" panose="02020603050405020304" pitchFamily="18" charset="0"/>
                <a:cs typeface="Times New Roman" panose="02020603050405020304" pitchFamily="18" charset="0"/>
              </a:rPr>
              <a:t>КОМПЛЕКСНАЯ ПРОФИЛАКТИКА </a:t>
            </a:r>
            <a:br>
              <a:rPr lang="ru-RU" sz="1800" b="1" dirty="0">
                <a:solidFill>
                  <a:srgbClr val="000066"/>
                </a:solidFill>
                <a:latin typeface="Arial" panose="020B0604020202020204" pitchFamily="34" charset="0"/>
                <a:ea typeface="Times New Roman" panose="02020603050405020304" pitchFamily="18" charset="0"/>
                <a:cs typeface="Times New Roman" panose="02020603050405020304" pitchFamily="18" charset="0"/>
              </a:rPr>
            </a:br>
            <a:r>
              <a:rPr lang="ru-RU" sz="1800" b="1" dirty="0">
                <a:solidFill>
                  <a:srgbClr val="000066"/>
                </a:solidFill>
                <a:latin typeface="Arial" panose="020B0604020202020204" pitchFamily="34" charset="0"/>
                <a:ea typeface="Times New Roman" panose="02020603050405020304" pitchFamily="18" charset="0"/>
                <a:cs typeface="Times New Roman" panose="02020603050405020304" pitchFamily="18" charset="0"/>
              </a:rPr>
              <a:t>НАРУШЕНИЙ ОБЯЗАТЕЛЬНЫХ ТРЕБОВАНИЙ</a:t>
            </a:r>
            <a:endParaRPr lang="ru-RU" sz="900" dirty="0">
              <a:solidFill>
                <a:srgbClr val="00006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0" y="876149"/>
            <a:ext cx="8278268" cy="34289"/>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pic>
        <p:nvPicPr>
          <p:cNvPr id="5" name="Рисунок 4"/>
          <p:cNvPicPr>
            <a:picLocks noChangeAspect="1"/>
          </p:cNvPicPr>
          <p:nvPr/>
        </p:nvPicPr>
        <p:blipFill>
          <a:blip r:embed="rId2"/>
          <a:stretch>
            <a:fillRect/>
          </a:stretch>
        </p:blipFill>
        <p:spPr>
          <a:xfrm>
            <a:off x="8488387" y="47959"/>
            <a:ext cx="420743" cy="468638"/>
          </a:xfrm>
          <a:prstGeom prst="rect">
            <a:avLst/>
          </a:prstGeom>
        </p:spPr>
      </p:pic>
      <p:sp>
        <p:nvSpPr>
          <p:cNvPr id="14" name="Объект 2"/>
          <p:cNvSpPr txBox="1">
            <a:spLocks/>
          </p:cNvSpPr>
          <p:nvPr/>
        </p:nvSpPr>
        <p:spPr>
          <a:xfrm>
            <a:off x="6834865" y="1840986"/>
            <a:ext cx="1931401" cy="107139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ru-RU" sz="788" b="1" dirty="0">
              <a:solidFill>
                <a:srgbClr val="800000"/>
              </a:solidFill>
              <a:latin typeface="Arial" panose="020B0604020202020204" pitchFamily="34" charset="0"/>
              <a:cs typeface="Arial" panose="020B0604020202020204" pitchFamily="34" charset="0"/>
            </a:endParaRPr>
          </a:p>
        </p:txBody>
      </p:sp>
      <p:sp>
        <p:nvSpPr>
          <p:cNvPr id="19" name="Объект 2"/>
          <p:cNvSpPr txBox="1">
            <a:spLocks/>
          </p:cNvSpPr>
          <p:nvPr/>
        </p:nvSpPr>
        <p:spPr>
          <a:xfrm>
            <a:off x="299197" y="3494130"/>
            <a:ext cx="549455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0" name="Объект 2"/>
          <p:cNvSpPr txBox="1">
            <a:spLocks/>
          </p:cNvSpPr>
          <p:nvPr/>
        </p:nvSpPr>
        <p:spPr>
          <a:xfrm>
            <a:off x="299197" y="4609922"/>
            <a:ext cx="5620340" cy="4406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350" b="1" dirty="0">
              <a:solidFill>
                <a:srgbClr val="000066"/>
              </a:solidFill>
              <a:latin typeface="Arial" panose="020B0604020202020204" pitchFamily="34" charset="0"/>
              <a:cs typeface="Arial" panose="020B0604020202020204" pitchFamily="34" charset="0"/>
            </a:endParaRPr>
          </a:p>
        </p:txBody>
      </p:sp>
      <p:sp>
        <p:nvSpPr>
          <p:cNvPr id="22" name="Объект 2"/>
          <p:cNvSpPr txBox="1">
            <a:spLocks/>
          </p:cNvSpPr>
          <p:nvPr/>
        </p:nvSpPr>
        <p:spPr>
          <a:xfrm>
            <a:off x="5564604" y="2303179"/>
            <a:ext cx="3838075" cy="7834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ru-RU" sz="788" b="1" dirty="0">
              <a:solidFill>
                <a:srgbClr val="800000"/>
              </a:solidFill>
              <a:latin typeface="Arial" panose="020B0604020202020204" pitchFamily="34" charset="0"/>
              <a:cs typeface="Arial" panose="020B0604020202020204" pitchFamily="34" charset="0"/>
            </a:endParaRPr>
          </a:p>
        </p:txBody>
      </p:sp>
      <p:sp>
        <p:nvSpPr>
          <p:cNvPr id="23" name="Прямоугольник 22"/>
          <p:cNvSpPr/>
          <p:nvPr/>
        </p:nvSpPr>
        <p:spPr>
          <a:xfrm flipV="1">
            <a:off x="14564" y="6665170"/>
            <a:ext cx="1344528" cy="192830"/>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sp>
        <p:nvSpPr>
          <p:cNvPr id="24" name="Прямоугольник 23"/>
          <p:cNvSpPr/>
          <p:nvPr/>
        </p:nvSpPr>
        <p:spPr>
          <a:xfrm>
            <a:off x="1344529" y="6672704"/>
            <a:ext cx="7799471" cy="1928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sp>
        <p:nvSpPr>
          <p:cNvPr id="31" name="Объект 2"/>
          <p:cNvSpPr txBox="1">
            <a:spLocks/>
          </p:cNvSpPr>
          <p:nvPr/>
        </p:nvSpPr>
        <p:spPr>
          <a:xfrm>
            <a:off x="70597" y="4328642"/>
            <a:ext cx="4501403" cy="2195112"/>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ru-RU" sz="1425" b="1" dirty="0">
                <a:solidFill>
                  <a:srgbClr val="FF0000"/>
                </a:solidFill>
                <a:latin typeface="Arial" panose="020B0604020202020204" pitchFamily="34" charset="0"/>
                <a:cs typeface="Arial" panose="020B0604020202020204" pitchFamily="34" charset="0"/>
              </a:rPr>
              <a:t>в области СЭБ – 278 в отношении 719 субъектов (доля охвата - 8%)</a:t>
            </a:r>
            <a:r>
              <a:rPr lang="ru-RU" sz="1425" b="1" dirty="0">
                <a:latin typeface="Arial" panose="020B0604020202020204" pitchFamily="34" charset="0"/>
                <a:cs typeface="Arial" panose="020B0604020202020204" pitchFamily="34" charset="0"/>
              </a:rPr>
              <a:t> </a:t>
            </a:r>
          </a:p>
          <a:p>
            <a:pPr marL="0" indent="0" algn="ctr">
              <a:lnSpc>
                <a:spcPct val="110000"/>
              </a:lnSpc>
              <a:spcBef>
                <a:spcPts val="0"/>
              </a:spcBef>
              <a:buNone/>
            </a:pPr>
            <a:r>
              <a:rPr lang="ru-RU" sz="1200" b="1" dirty="0">
                <a:latin typeface="Arial" panose="020B0604020202020204" pitchFamily="34" charset="0"/>
                <a:cs typeface="Arial" panose="020B0604020202020204" pitchFamily="34" charset="0"/>
              </a:rPr>
              <a:t>(121 семинар,  разработаны 44 материала по соблюдению обязательных требований, 30 материалов – разъяснений новых требований, изменений НПА)</a:t>
            </a:r>
          </a:p>
        </p:txBody>
      </p:sp>
      <p:sp>
        <p:nvSpPr>
          <p:cNvPr id="32" name="Объект 2"/>
          <p:cNvSpPr txBox="1">
            <a:spLocks/>
          </p:cNvSpPr>
          <p:nvPr/>
        </p:nvSpPr>
        <p:spPr>
          <a:xfrm>
            <a:off x="4784984" y="4349936"/>
            <a:ext cx="4162925" cy="2181352"/>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350" b="1" dirty="0">
                <a:solidFill>
                  <a:srgbClr val="FF0000"/>
                </a:solidFill>
                <a:latin typeface="Arial" panose="020B0604020202020204" pitchFamily="34" charset="0"/>
                <a:cs typeface="Arial" panose="020B0604020202020204" pitchFamily="34" charset="0"/>
              </a:rPr>
              <a:t>в сфере ЗПП – 96 в отношении 627 субъектов (доля охвата 13%)</a:t>
            </a:r>
          </a:p>
          <a:p>
            <a:pPr marL="0" indent="0" algn="ctr">
              <a:lnSpc>
                <a:spcPct val="120000"/>
              </a:lnSpc>
              <a:spcBef>
                <a:spcPts val="0"/>
              </a:spcBef>
              <a:buNone/>
            </a:pPr>
            <a:r>
              <a:rPr lang="ru-RU" sz="1200" b="1" dirty="0">
                <a:latin typeface="Arial" panose="020B0604020202020204" pitchFamily="34" charset="0"/>
                <a:cs typeface="Arial" panose="020B0604020202020204" pitchFamily="34" charset="0"/>
              </a:rPr>
              <a:t>(семинары, круглые столы, форумы, дни бесплатной юридической помощи, «горячие линии» и другие)</a:t>
            </a:r>
            <a:endParaRPr lang="ru-RU" sz="1200" b="1" dirty="0">
              <a:solidFill>
                <a:srgbClr val="FF0000"/>
              </a:solidFill>
              <a:latin typeface="Arial" panose="020B0604020202020204" pitchFamily="34" charset="0"/>
              <a:cs typeface="Arial" panose="020B0604020202020204" pitchFamily="34" charset="0"/>
            </a:endParaRPr>
          </a:p>
        </p:txBody>
      </p:sp>
      <p:sp>
        <p:nvSpPr>
          <p:cNvPr id="34" name="Заголовок 1"/>
          <p:cNvSpPr txBox="1">
            <a:spLocks/>
          </p:cNvSpPr>
          <p:nvPr/>
        </p:nvSpPr>
        <p:spPr>
          <a:xfrm>
            <a:off x="6873093" y="918680"/>
            <a:ext cx="1854944" cy="55007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500" b="1" dirty="0">
              <a:solidFill>
                <a:srgbClr val="003399"/>
              </a:solidFill>
              <a:latin typeface="Arial" panose="020B0604020202020204" pitchFamily="34" charset="0"/>
              <a:cs typeface="Arial" panose="020B0604020202020204" pitchFamily="34" charset="0"/>
            </a:endParaRPr>
          </a:p>
        </p:txBody>
      </p:sp>
      <p:sp>
        <p:nvSpPr>
          <p:cNvPr id="35" name="Прямоугольник 34"/>
          <p:cNvSpPr/>
          <p:nvPr/>
        </p:nvSpPr>
        <p:spPr>
          <a:xfrm>
            <a:off x="26662" y="1717081"/>
            <a:ext cx="2349949" cy="15332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a:latin typeface="Arial" panose="020B0604020202020204" pitchFamily="34" charset="0"/>
                <a:cs typeface="Arial" panose="020B0604020202020204" pitchFamily="34" charset="0"/>
              </a:rPr>
              <a:t>выдано 281 предостережение, </a:t>
            </a:r>
          </a:p>
          <a:p>
            <a:pPr algn="ctr"/>
            <a:r>
              <a:rPr lang="ru-RU" b="1" dirty="0">
                <a:latin typeface="Arial" panose="020B0604020202020204" pitchFamily="34" charset="0"/>
                <a:cs typeface="Arial" panose="020B0604020202020204" pitchFamily="34" charset="0"/>
              </a:rPr>
              <a:t>в том числе:</a:t>
            </a:r>
            <a:endParaRPr lang="ru-RU" dirty="0">
              <a:latin typeface="Arial" panose="020B0604020202020204" pitchFamily="34" charset="0"/>
              <a:cs typeface="Arial" panose="020B0604020202020204" pitchFamily="34" charset="0"/>
            </a:endParaRPr>
          </a:p>
        </p:txBody>
      </p:sp>
      <p:sp>
        <p:nvSpPr>
          <p:cNvPr id="36" name="Прямоугольник 35"/>
          <p:cNvSpPr/>
          <p:nvPr/>
        </p:nvSpPr>
        <p:spPr>
          <a:xfrm>
            <a:off x="2779253" y="1723921"/>
            <a:ext cx="3749782" cy="11514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500" b="1" dirty="0">
                <a:latin typeface="Arial" panose="020B0604020202020204" pitchFamily="34" charset="0"/>
                <a:cs typeface="Arial" panose="020B0604020202020204" pitchFamily="34" charset="0"/>
              </a:rPr>
              <a:t>в области СЭБ – 220 </a:t>
            </a:r>
          </a:p>
          <a:p>
            <a:pPr algn="just"/>
            <a:r>
              <a:rPr lang="ru-RU" sz="1200" b="1" dirty="0">
                <a:solidFill>
                  <a:srgbClr val="0000CC"/>
                </a:solidFill>
                <a:latin typeface="Arial" panose="020B0604020202020204" pitchFamily="34" charset="0"/>
                <a:cs typeface="Arial" panose="020B0604020202020204" pitchFamily="34" charset="0"/>
              </a:rPr>
              <a:t>по объектам чрезвычайно высокого риска – 2; высокого риска – 1;  значительного риска – 35;  среднего риска -33;  </a:t>
            </a:r>
          </a:p>
          <a:p>
            <a:pPr algn="just"/>
            <a:r>
              <a:rPr lang="ru-RU" sz="1200" b="1" dirty="0">
                <a:solidFill>
                  <a:srgbClr val="0000CC"/>
                </a:solidFill>
                <a:latin typeface="Arial" panose="020B0604020202020204" pitchFamily="34" charset="0"/>
                <a:cs typeface="Arial" panose="020B0604020202020204" pitchFamily="34" charset="0"/>
              </a:rPr>
              <a:t>умеренного риска – 54;   низкого риска – 25</a:t>
            </a:r>
          </a:p>
        </p:txBody>
      </p:sp>
      <p:sp>
        <p:nvSpPr>
          <p:cNvPr id="37" name="Объект 2"/>
          <p:cNvSpPr txBox="1">
            <a:spLocks/>
          </p:cNvSpPr>
          <p:nvPr/>
        </p:nvSpPr>
        <p:spPr>
          <a:xfrm>
            <a:off x="939459" y="3635707"/>
            <a:ext cx="7166382" cy="336053"/>
          </a:xfrm>
          <a:prstGeom prst="rect">
            <a:avLst/>
          </a:prstGeom>
          <a:ln w="38100">
            <a:prstDash val="sysDot"/>
          </a:ln>
        </p:spPr>
        <p:style>
          <a:lnRef idx="2">
            <a:schemeClr val="accent2"/>
          </a:lnRef>
          <a:fillRef idx="1">
            <a:schemeClr val="lt1"/>
          </a:fillRef>
          <a:effectRef idx="0">
            <a:schemeClr val="accent2"/>
          </a:effectRef>
          <a:fontRef idx="minor">
            <a:schemeClr val="dk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500" b="1" dirty="0">
                <a:solidFill>
                  <a:srgbClr val="0000CC"/>
                </a:solidFill>
                <a:latin typeface="Arial" panose="020B0604020202020204" pitchFamily="34" charset="0"/>
                <a:cs typeface="Arial" panose="020B0604020202020204" pitchFamily="34" charset="0"/>
              </a:rPr>
              <a:t>Проведено профилактических мероприятий:</a:t>
            </a:r>
          </a:p>
        </p:txBody>
      </p:sp>
      <p:cxnSp>
        <p:nvCxnSpPr>
          <p:cNvPr id="38" name="Прямая со стрелкой 37"/>
          <p:cNvCxnSpPr/>
          <p:nvPr/>
        </p:nvCxnSpPr>
        <p:spPr>
          <a:xfrm>
            <a:off x="2793555" y="4086183"/>
            <a:ext cx="0" cy="246989"/>
          </a:xfrm>
          <a:prstGeom prst="straightConnector1">
            <a:avLst/>
          </a:prstGeom>
          <a:ln w="76200">
            <a:solidFill>
              <a:srgbClr val="CC33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2376611" y="2862252"/>
            <a:ext cx="340943" cy="228434"/>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V="1">
            <a:off x="2357655" y="2075257"/>
            <a:ext cx="370562" cy="35643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6182826" y="4090760"/>
            <a:ext cx="0" cy="237833"/>
          </a:xfrm>
          <a:prstGeom prst="straightConnector1">
            <a:avLst/>
          </a:prstGeom>
          <a:ln w="76200">
            <a:solidFill>
              <a:srgbClr val="CC3300"/>
            </a:solidFill>
            <a:tailEnd type="triangle"/>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8169982" y="886445"/>
            <a:ext cx="955969" cy="3428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sp>
        <p:nvSpPr>
          <p:cNvPr id="26" name="Прямоугольник 25"/>
          <p:cNvSpPr/>
          <p:nvPr/>
        </p:nvSpPr>
        <p:spPr>
          <a:xfrm>
            <a:off x="2779253" y="2960143"/>
            <a:ext cx="3734744" cy="2989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500" b="1" dirty="0">
                <a:latin typeface="Arial" panose="020B0604020202020204" pitchFamily="34" charset="0"/>
                <a:cs typeface="Arial" panose="020B0604020202020204" pitchFamily="34" charset="0"/>
              </a:rPr>
              <a:t>в области ЗПП – 61</a:t>
            </a:r>
          </a:p>
        </p:txBody>
      </p:sp>
      <p:cxnSp>
        <p:nvCxnSpPr>
          <p:cNvPr id="8" name="Прямая соединительная линия 7"/>
          <p:cNvCxnSpPr/>
          <p:nvPr/>
        </p:nvCxnSpPr>
        <p:spPr>
          <a:xfrm>
            <a:off x="6681950" y="1659212"/>
            <a:ext cx="0" cy="171591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Скругленный прямоугольник 9"/>
          <p:cNvSpPr/>
          <p:nvPr/>
        </p:nvSpPr>
        <p:spPr>
          <a:xfrm>
            <a:off x="6849904" y="2138105"/>
            <a:ext cx="2113622" cy="1271894"/>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500" b="1" i="1" dirty="0">
                <a:solidFill>
                  <a:srgbClr val="CC0000"/>
                </a:solidFill>
              </a:rPr>
              <a:t>Не «наказать», </a:t>
            </a:r>
          </a:p>
          <a:p>
            <a:pPr algn="ctr"/>
            <a:r>
              <a:rPr lang="ru-RU" sz="1500" b="1" i="1" dirty="0">
                <a:solidFill>
                  <a:srgbClr val="CC0000"/>
                </a:solidFill>
              </a:rPr>
              <a:t>а предупредить нарушения…</a:t>
            </a:r>
          </a:p>
          <a:p>
            <a:pPr algn="ctr"/>
            <a:endParaRPr lang="ru-RU" sz="375" b="1" i="1" dirty="0">
              <a:solidFill>
                <a:srgbClr val="CC0000"/>
              </a:solidFill>
            </a:endParaRPr>
          </a:p>
          <a:p>
            <a:pPr algn="ctr"/>
            <a:r>
              <a:rPr lang="ru-RU" sz="1500" b="1" i="1" dirty="0">
                <a:solidFill>
                  <a:srgbClr val="CC0000"/>
                </a:solidFill>
              </a:rPr>
              <a:t>Учить бесплатно, </a:t>
            </a:r>
          </a:p>
          <a:p>
            <a:pPr algn="ctr"/>
            <a:r>
              <a:rPr lang="ru-RU" sz="1500" b="1" i="1" dirty="0">
                <a:solidFill>
                  <a:srgbClr val="CC0000"/>
                </a:solidFill>
              </a:rPr>
              <a:t>но обязательно!</a:t>
            </a:r>
          </a:p>
        </p:txBody>
      </p:sp>
      <p:sp>
        <p:nvSpPr>
          <p:cNvPr id="29" name="Скругленный прямоугольник 28"/>
          <p:cNvSpPr/>
          <p:nvPr/>
        </p:nvSpPr>
        <p:spPr>
          <a:xfrm>
            <a:off x="7437563" y="1658571"/>
            <a:ext cx="901638" cy="30837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100" b="1" dirty="0">
                <a:solidFill>
                  <a:schemeClr val="tx1"/>
                </a:solidFill>
              </a:rPr>
              <a:t>ЦЕЛЬ</a:t>
            </a:r>
          </a:p>
        </p:txBody>
      </p:sp>
      <p:pic>
        <p:nvPicPr>
          <p:cNvPr id="12" name="Рисунок 1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3046" t="9712" r="13355" b="14080"/>
          <a:stretch/>
        </p:blipFill>
        <p:spPr>
          <a:xfrm>
            <a:off x="6890389" y="1516612"/>
            <a:ext cx="617968" cy="640856"/>
          </a:xfrm>
          <a:prstGeom prst="rect">
            <a:avLst/>
          </a:prstGeom>
        </p:spPr>
      </p:pic>
    </p:spTree>
    <p:extLst>
      <p:ext uri="{BB962C8B-B14F-4D97-AF65-F5344CB8AC3E}">
        <p14:creationId xmlns:p14="http://schemas.microsoft.com/office/powerpoint/2010/main" val="218393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4246AB6-A170-411C-BB4F-45EC4A151082}"/>
              </a:ext>
            </a:extLst>
          </p:cNvPr>
          <p:cNvSpPr>
            <a:spLocks noGrp="1"/>
          </p:cNvSpPr>
          <p:nvPr>
            <p:ph idx="1"/>
          </p:nvPr>
        </p:nvSpPr>
        <p:spPr>
          <a:xfrm>
            <a:off x="140677" y="516597"/>
            <a:ext cx="8374673" cy="6189004"/>
          </a:xfrm>
        </p:spPr>
        <p:txBody>
          <a:bodyPr>
            <a:noAutofit/>
          </a:bodyPr>
          <a:lstStyle/>
          <a:p>
            <a:pPr marL="0" indent="0" algn="just">
              <a:buNone/>
            </a:pPr>
            <a:endParaRPr lang="ru-RU"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sz="2300" dirty="0">
                <a:latin typeface="Arial" panose="020B0604020202020204" pitchFamily="34" charset="0"/>
                <a:cs typeface="Arial" panose="020B0604020202020204" pitchFamily="34" charset="0"/>
              </a:rPr>
              <a:t> к 1-й группе санитарно-эпидемиологического благополучия относятся -  объекты, соответствующие требованиям санитарно-эпидемиологического законодательства.</a:t>
            </a:r>
          </a:p>
          <a:p>
            <a:pPr algn="just">
              <a:buFont typeface="Wingdings" panose="05000000000000000000" pitchFamily="2" charset="2"/>
              <a:buChar char="Ø"/>
            </a:pPr>
            <a:r>
              <a:rPr lang="ru-RU" sz="2300" dirty="0">
                <a:latin typeface="Arial" panose="020B0604020202020204" pitchFamily="34" charset="0"/>
                <a:cs typeface="Arial" panose="020B0604020202020204" pitchFamily="34" charset="0"/>
              </a:rPr>
              <a:t> ко 2 группе – размещенные в приспособленных помещениях, с неполным набором помещений и производственных площадей,  производственные цеха укомплектованы технологическим и холодильным оборудованием, однако не соблюдается поточность изготовления продукции, имеется перекрест сырья, полуфабрикатов и готовой продукции.</a:t>
            </a:r>
          </a:p>
          <a:p>
            <a:pPr algn="just">
              <a:buFont typeface="Wingdings" panose="05000000000000000000" pitchFamily="2" charset="2"/>
              <a:buChar char="Ø"/>
            </a:pPr>
            <a:r>
              <a:rPr lang="ru-RU" sz="2300" dirty="0">
                <a:latin typeface="Arial" panose="020B0604020202020204" pitchFamily="34" charset="0"/>
                <a:cs typeface="Arial" panose="020B0604020202020204" pitchFamily="34" charset="0"/>
              </a:rPr>
              <a:t> к 3-группе – объекты размещены в основном в ветхих зданиях с низкой материально-технической базой, имеющие неполный набор помещений и производственных площадей, не достаточно укомплектованы технологическим оборудованием, в производстве преобладает ручной труд.</a:t>
            </a:r>
          </a:p>
          <a:p>
            <a:pPr marL="0" indent="0" algn="just">
              <a:buNone/>
            </a:pPr>
            <a:r>
              <a:rPr lang="ru-RU" sz="2400" dirty="0">
                <a:latin typeface="Times New Roman" panose="02020603050405020304" pitchFamily="18" charset="0"/>
                <a:cs typeface="Times New Roman" panose="02020603050405020304" pitchFamily="18" charset="0"/>
              </a:rPr>
              <a:t> </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5" name="Заголовок 1">
            <a:extLst>
              <a:ext uri="{FF2B5EF4-FFF2-40B4-BE49-F238E27FC236}">
                <a16:creationId xmlns:a16="http://schemas.microsoft.com/office/drawing/2014/main" id="{07B9E7B5-F3E1-4EB3-B493-5E9358644F4D}"/>
              </a:ext>
            </a:extLst>
          </p:cNvPr>
          <p:cNvSpPr txBox="1">
            <a:spLocks/>
          </p:cNvSpPr>
          <p:nvPr/>
        </p:nvSpPr>
        <p:spPr>
          <a:xfrm>
            <a:off x="140678" y="47960"/>
            <a:ext cx="8273650" cy="783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ru-RU" altLang="ru-RU" sz="2800" b="1" dirty="0">
                <a:solidFill>
                  <a:srgbClr val="003399"/>
                </a:solidFill>
                <a:latin typeface="Arial" panose="020B0604020202020204" pitchFamily="34" charset="0"/>
                <a:cs typeface="Arial" panose="020B0604020202020204" pitchFamily="34" charset="0"/>
              </a:rPr>
              <a:t>Распределение по группам санитарно-эпидемиологического благополучия</a:t>
            </a:r>
          </a:p>
        </p:txBody>
      </p:sp>
      <p:pic>
        <p:nvPicPr>
          <p:cNvPr id="6" name="Рисунок 5"/>
          <p:cNvPicPr>
            <a:picLocks noChangeAspect="1"/>
          </p:cNvPicPr>
          <p:nvPr/>
        </p:nvPicPr>
        <p:blipFill>
          <a:blip r:embed="rId3"/>
          <a:stretch>
            <a:fillRect/>
          </a:stretch>
        </p:blipFill>
        <p:spPr>
          <a:xfrm>
            <a:off x="8488387" y="47959"/>
            <a:ext cx="420743" cy="468638"/>
          </a:xfrm>
          <a:prstGeom prst="rect">
            <a:avLst/>
          </a:prstGeom>
        </p:spPr>
      </p:pic>
    </p:spTree>
    <p:extLst>
      <p:ext uri="{BB962C8B-B14F-4D97-AF65-F5344CB8AC3E}">
        <p14:creationId xmlns:p14="http://schemas.microsoft.com/office/powerpoint/2010/main" val="35394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4246AB6-A170-411C-BB4F-45EC4A151082}"/>
              </a:ext>
            </a:extLst>
          </p:cNvPr>
          <p:cNvSpPr>
            <a:spLocks noGrp="1"/>
          </p:cNvSpPr>
          <p:nvPr>
            <p:ph idx="1"/>
          </p:nvPr>
        </p:nvSpPr>
        <p:spPr>
          <a:xfrm>
            <a:off x="140677" y="767365"/>
            <a:ext cx="8374673" cy="5409598"/>
          </a:xfrm>
        </p:spPr>
        <p:txBody>
          <a:bodyPr>
            <a:noAutofit/>
          </a:bodyPr>
          <a:lstStyle/>
          <a:p>
            <a:pPr marL="0" indent="0" algn="just">
              <a:buNone/>
            </a:pPr>
            <a:r>
              <a:rPr lang="ru-RU" sz="2400" dirty="0">
                <a:latin typeface="Times New Roman" panose="02020603050405020304" pitchFamily="18" charset="0"/>
                <a:cs typeface="Times New Roman" panose="02020603050405020304" pitchFamily="18" charset="0"/>
              </a:rPr>
              <a:t>На контроле Управления Роспотребнадзора по РС(Я) находится </a:t>
            </a:r>
            <a:r>
              <a:rPr lang="ru-RU" sz="2400" b="1" dirty="0">
                <a:solidFill>
                  <a:srgbClr val="FF0000"/>
                </a:solidFill>
                <a:latin typeface="Times New Roman" panose="02020603050405020304" pitchFamily="18" charset="0"/>
                <a:cs typeface="Times New Roman" panose="02020603050405020304" pitchFamily="18" charset="0"/>
              </a:rPr>
              <a:t>6297 </a:t>
            </a:r>
            <a:r>
              <a:rPr lang="ru-RU" sz="2400" dirty="0">
                <a:latin typeface="Times New Roman" panose="02020603050405020304" pitchFamily="18" charset="0"/>
                <a:cs typeface="Times New Roman" panose="02020603050405020304" pitchFamily="18" charset="0"/>
              </a:rPr>
              <a:t>объектов питания (в 2017 г.-5705, в 2016 г.-6213), из них </a:t>
            </a:r>
            <a:r>
              <a:rPr lang="ru-RU" sz="2400" dirty="0">
                <a:solidFill>
                  <a:srgbClr val="FF0000"/>
                </a:solidFill>
                <a:latin typeface="Times New Roman" panose="02020603050405020304" pitchFamily="18" charset="0"/>
                <a:cs typeface="Times New Roman" panose="02020603050405020304" pitchFamily="18" charset="0"/>
              </a:rPr>
              <a:t>18,7% пищевых объектов относятся к 1 группе санитарно-эпидемиологического благополучия, ко второй относятся 70% и 11,2% к третьей неудовлетворительной группе.</a:t>
            </a:r>
            <a:r>
              <a:rPr lang="ru-RU" sz="2400" dirty="0">
                <a:latin typeface="Times New Roman" panose="02020603050405020304" pitchFamily="18" charset="0"/>
                <a:cs typeface="Times New Roman" panose="02020603050405020304" pitchFamily="18" charset="0"/>
              </a:rPr>
              <a:t> </a:t>
            </a:r>
          </a:p>
          <a:p>
            <a:pPr marL="0" indent="0" algn="ctr">
              <a:buNone/>
            </a:pPr>
            <a:r>
              <a:rPr lang="ru-RU" sz="2000" dirty="0">
                <a:latin typeface="Times New Roman" panose="02020603050405020304" pitchFamily="18" charset="0"/>
                <a:cs typeface="Times New Roman" panose="02020603050405020304" pitchFamily="18" charset="0"/>
              </a:rPr>
              <a:t>В динамике 3 лет наблюдается тенденция к снижению доли объектов 1 группы санитарно-эпидемиологического благополучия по всем категориям объектов, во 2 группе отмечается рост доли объектов общественного питания и торговли, в 3 группе увеличение удельного веса объектов пищевой промышленности.</a:t>
            </a:r>
            <a:endParaRPr lang="ru-RU" sz="2000" dirty="0">
              <a:solidFill>
                <a:srgbClr val="FF0000"/>
              </a:solidFill>
              <a:latin typeface="Times New Roman" panose="02020603050405020304" pitchFamily="18" charset="0"/>
              <a:cs typeface="Times New Roman" panose="02020603050405020304" pitchFamily="18" charset="0"/>
            </a:endParaRPr>
          </a:p>
        </p:txBody>
      </p:sp>
      <p:sp>
        <p:nvSpPr>
          <p:cNvPr id="5" name="Заголовок 1">
            <a:extLst>
              <a:ext uri="{FF2B5EF4-FFF2-40B4-BE49-F238E27FC236}">
                <a16:creationId xmlns:a16="http://schemas.microsoft.com/office/drawing/2014/main" id="{07B9E7B5-F3E1-4EB3-B493-5E9358644F4D}"/>
              </a:ext>
            </a:extLst>
          </p:cNvPr>
          <p:cNvSpPr txBox="1">
            <a:spLocks/>
          </p:cNvSpPr>
          <p:nvPr/>
        </p:nvSpPr>
        <p:spPr>
          <a:xfrm>
            <a:off x="374073" y="413387"/>
            <a:ext cx="7620000" cy="707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ru-RU" altLang="ru-RU" sz="2800" b="1" dirty="0">
                <a:solidFill>
                  <a:srgbClr val="003399"/>
                </a:solidFill>
                <a:latin typeface="Times New Roman" panose="02020603050405020304" pitchFamily="18" charset="0"/>
                <a:cs typeface="Times New Roman" panose="02020603050405020304" pitchFamily="18" charset="0"/>
              </a:rPr>
            </a:br>
            <a:endParaRPr lang="ru-RU" altLang="ru-RU" sz="2800" b="1" dirty="0">
              <a:solidFill>
                <a:srgbClr val="003399"/>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0" y="4608918"/>
            <a:ext cx="9049124" cy="2032582"/>
          </a:xfrm>
          <a:prstGeom prst="rect">
            <a:avLst/>
          </a:prstGeom>
        </p:spPr>
      </p:pic>
      <p:sp>
        <p:nvSpPr>
          <p:cNvPr id="6" name="Заголовок 1">
            <a:extLst>
              <a:ext uri="{FF2B5EF4-FFF2-40B4-BE49-F238E27FC236}">
                <a16:creationId xmlns:a16="http://schemas.microsoft.com/office/drawing/2014/main" id="{07B9E7B5-F3E1-4EB3-B493-5E9358644F4D}"/>
              </a:ext>
            </a:extLst>
          </p:cNvPr>
          <p:cNvSpPr txBox="1">
            <a:spLocks/>
          </p:cNvSpPr>
          <p:nvPr/>
        </p:nvSpPr>
        <p:spPr>
          <a:xfrm>
            <a:off x="140677" y="59410"/>
            <a:ext cx="8546123" cy="707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ru-RU" altLang="ru-RU" sz="2800" b="1" dirty="0">
                <a:solidFill>
                  <a:srgbClr val="003399"/>
                </a:solidFill>
                <a:latin typeface="Arial" panose="020B0604020202020204" pitchFamily="34" charset="0"/>
                <a:cs typeface="Arial" panose="020B0604020202020204" pitchFamily="34" charset="0"/>
              </a:rPr>
              <a:t>Распределение по группам санитарно-эпидемиологического благополучия</a:t>
            </a:r>
          </a:p>
        </p:txBody>
      </p:sp>
      <p:pic>
        <p:nvPicPr>
          <p:cNvPr id="7" name="Рисунок 6"/>
          <p:cNvPicPr>
            <a:picLocks noChangeAspect="1"/>
          </p:cNvPicPr>
          <p:nvPr/>
        </p:nvPicPr>
        <p:blipFill>
          <a:blip r:embed="rId4"/>
          <a:stretch>
            <a:fillRect/>
          </a:stretch>
        </p:blipFill>
        <p:spPr>
          <a:xfrm>
            <a:off x="8647967" y="115955"/>
            <a:ext cx="420743" cy="468638"/>
          </a:xfrm>
          <a:prstGeom prst="rect">
            <a:avLst/>
          </a:prstGeom>
        </p:spPr>
      </p:pic>
    </p:spTree>
    <p:extLst>
      <p:ext uri="{BB962C8B-B14F-4D97-AF65-F5344CB8AC3E}">
        <p14:creationId xmlns:p14="http://schemas.microsoft.com/office/powerpoint/2010/main" val="1625536802"/>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1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8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1166</TotalTime>
  <Words>2924</Words>
  <Application>Microsoft Office PowerPoint</Application>
  <PresentationFormat>Экран (4:3)</PresentationFormat>
  <Paragraphs>334</Paragraphs>
  <Slides>25</Slides>
  <Notes>9</Notes>
  <HiddenSlides>0</HiddenSlides>
  <MMClips>0</MMClips>
  <ScaleCrop>false</ScaleCrop>
  <HeadingPairs>
    <vt:vector size="6" baseType="variant">
      <vt:variant>
        <vt:lpstr>Использованные шрифты</vt:lpstr>
      </vt:variant>
      <vt:variant>
        <vt:i4>7</vt:i4>
      </vt:variant>
      <vt:variant>
        <vt:lpstr>Тема</vt:lpstr>
      </vt:variant>
      <vt:variant>
        <vt:i4>8</vt:i4>
      </vt:variant>
      <vt:variant>
        <vt:lpstr>Заголовки слайдов</vt:lpstr>
      </vt:variant>
      <vt:variant>
        <vt:i4>25</vt:i4>
      </vt:variant>
    </vt:vector>
  </HeadingPairs>
  <TitlesOfParts>
    <vt:vector size="40" baseType="lpstr">
      <vt:lpstr>Arial</vt:lpstr>
      <vt:lpstr>Calibri</vt:lpstr>
      <vt:lpstr>Calibri Light</vt:lpstr>
      <vt:lpstr>Georgia</vt:lpstr>
      <vt:lpstr>Times New Roman</vt:lpstr>
      <vt:lpstr>Wingdings</vt:lpstr>
      <vt:lpstr>Wingdings 2</vt:lpstr>
      <vt:lpstr>Тема Office</vt:lpstr>
      <vt:lpstr>19_Тема Office</vt:lpstr>
      <vt:lpstr>HDOfficeLightV0</vt:lpstr>
      <vt:lpstr>1_HDOfficeLightV0</vt:lpstr>
      <vt:lpstr>8_Тема Office</vt:lpstr>
      <vt:lpstr>9_Тема Office</vt:lpstr>
      <vt:lpstr>10_Тема Office</vt:lpstr>
      <vt:lpstr>12_Тема Office</vt:lpstr>
      <vt:lpstr>Управление Федеральной службы по надзору в сфере защиты прав потребителей и благополучия человека по Республике Саха (Якутия)</vt:lpstr>
      <vt:lpstr>Презентация PowerPoint</vt:lpstr>
      <vt:lpstr>Презентация PowerPoint</vt:lpstr>
      <vt:lpstr>Презентация PowerPoint</vt:lpstr>
      <vt:lpstr>РИСК-ОРИЕНТИРОВАННАЯ МОДЕЛЬ КОНТРОЛЬНО-НАДЗОРНОЙ ДЕЯТЕЛЬНОСТИ</vt:lpstr>
      <vt:lpstr>КОНТРОЛЬНО-НАДЗОРНАЯ ДЕЯТЕЛЬНОСТЬ</vt:lpstr>
      <vt:lpstr>КОМПЛЕКСНАЯ ПРОФИЛАКТИКА  НАРУШЕНИЙ ОБЯЗАТЕЛЬНЫХ ТРЕБОВАНИЙ</vt:lpstr>
      <vt:lpstr>Презентация PowerPoint</vt:lpstr>
      <vt:lpstr>Презентация PowerPoint</vt:lpstr>
      <vt:lpstr>Презентация PowerPoint</vt:lpstr>
      <vt:lpstr>Уведомительный порядок</vt:lpstr>
      <vt:lpstr>Кто обязан подавать уведомление о начале осуществления предпринимательской деятельности? </vt:lpstr>
      <vt:lpstr>Перечень видов деятельности подлежащих уведомительному порядку </vt:lpstr>
      <vt:lpstr>ОСНОВАНИЯ ПРОВЕРОК</vt:lpstr>
      <vt:lpstr>НАДЗОР В СФЕРЕ ТЕХНИЧЕСКОГО РЕГУЛИРОВАНИЯ ПО ИТОГАМ 2018 ГОДА</vt:lpstr>
      <vt:lpstr>Качество пищевой продукции</vt:lpstr>
      <vt:lpstr>Сводная таблица результатов лабораторных исследований пищевых продуктов, произведенных на территории Республики Саха (Якутия)  за 9 мес. 2019 г. в разрезе основных видов продукции.</vt:lpstr>
      <vt:lpstr>ОСНОВНЫЕ НАРУШЕНИЯ ПРИ ПРОВЕРКАХ</vt:lpstr>
      <vt:lpstr>СТРУКТУРА ИНФЕКЦИОННОЙ И ПАРАЗИТАРНОЙ ЗАБОЛЕВАЕМОСТИ В РЕСПУБЛИКЕ САХА (ЯКУТИЯ)</vt:lpstr>
      <vt:lpstr>ЭПИДЕМИОЛОГИЧЕСКАЯ СИТУАЦИЯ  В РЕСПУБЛИКЕ САХА (ЯКУТИЯ) В 2018 ГОДУ </vt:lpstr>
      <vt:lpstr>10  технических регламентов Таможенного союза, регулирующих качество пищевой продукции: </vt:lpstr>
      <vt:lpstr>С вступлением в силу с 1 июля 2013г. ТР ТС 021/2011 «О безопасности пищевой продукции» нарушения условий хранения пищевых продуктов, нарушения при приготовления блюд, несоответствия качества готовых продуктов квалифицируется по ч.1 и. ч.2 статьи 14.43 КоАП РФ (нарушение изготовителем, исполнителем (лицом, выполняющим функции иностранного изготовителя), продавцом требований технических регламентов), а также нарушения ТР повлекшие причинение вреда жизни или здоровью граждан).   Нарушение по ч.1 ст.14.43 КоАП РФ  влечет наложение административного штрафа на граждан в размере от одной тысячи до двух тысяч рублей; на должностных лиц - от десяти тысяч до двадцати тысяч рублей; на лиц, осуществляющих предпринимательскую деятельность без образования юридического лица, - от двадцати тысяч до тридцати тысяч рублей; на юридических лиц - от ста тысяч до трехсот тысяч рублей  Нарушение по ч.2 ст.14.43 КоАП РФ влечет наложение административного штрафа на граждан в размере от двух тысяч до четырех тысяч рублей с конфискацией предметов административного правонарушения либо без таковой; на должностных лиц - от двадцати тысяч до тридцати тысяч рублей; на лиц, осуществляющих предпринимательскую деятельность без образования юридического лица, - от тридцати тысяч до сорока тысяч рублей с конфискацией предметов административного правонарушения либо без таковой; на юридических лиц - от трехсот тысяч до шестисот тысяч рублей.</vt:lpstr>
      <vt:lpstr>Организация и проведение ПРОИЗВОДСТВЕННОГО КОНТРОЛЯ</vt:lpstr>
      <vt:lpstr>Организация и проведение ПРОИЗВОДСТВЕННОГО КОНТРОЛЯ</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Федеральной службы по надзору в сфере защиты прав потребителей и благополучия человека по Республике Саха (Якутия)</dc:title>
  <dc:creator>Марианна Афанасьевна</dc:creator>
  <cp:lastModifiedBy>Алексей Ефимов</cp:lastModifiedBy>
  <cp:revision>187</cp:revision>
  <cp:lastPrinted>2019-07-23T15:08:17Z</cp:lastPrinted>
  <dcterms:created xsi:type="dcterms:W3CDTF">2018-02-07T01:03:02Z</dcterms:created>
  <dcterms:modified xsi:type="dcterms:W3CDTF">2019-12-04T08:35:19Z</dcterms:modified>
</cp:coreProperties>
</file>