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9" r:id="rId7"/>
    <p:sldId id="270" r:id="rId8"/>
    <p:sldId id="272" r:id="rId9"/>
    <p:sldId id="273" r:id="rId10"/>
    <p:sldId id="274" r:id="rId11"/>
    <p:sldId id="275" r:id="rId12"/>
    <p:sldId id="271" r:id="rId13"/>
    <p:sldId id="276" r:id="rId14"/>
    <p:sldId id="277" r:id="rId15"/>
    <p:sldId id="278" r:id="rId16"/>
    <p:sldId id="279" r:id="rId17"/>
    <p:sldId id="280" r:id="rId18"/>
    <p:sldId id="281" r:id="rId19"/>
    <p:sldId id="263" r:id="rId20"/>
    <p:sldId id="264" r:id="rId21"/>
    <p:sldId id="265" r:id="rId22"/>
    <p:sldId id="282" r:id="rId23"/>
    <p:sldId id="283" r:id="rId24"/>
    <p:sldId id="285" r:id="rId2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701" autoAdjust="0"/>
  </p:normalViewPr>
  <p:slideViewPr>
    <p:cSldViewPr snapToGrid="0" showGuides="1">
      <p:cViewPr varScale="1">
        <p:scale>
          <a:sx n="108" d="100"/>
          <a:sy n="108" d="100"/>
        </p:scale>
        <p:origin x="7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06.12.2019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ППК составляется в произвольной форме, утверждается руководителем предприятия, согласования с </a:t>
            </a:r>
            <a:r>
              <a:rPr lang="ru-RU" dirty="0" err="1"/>
              <a:t>Ропотребнадзором</a:t>
            </a:r>
            <a:r>
              <a:rPr lang="ru-RU" baseline="0" dirty="0"/>
              <a:t> не требуется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427705" cy="2219691"/>
          </a:xfrm>
        </p:spPr>
        <p:txBody>
          <a:bodyPr rtlCol="0" anchor="ctr">
            <a:normAutofit/>
          </a:bodyPr>
          <a:lstStyle/>
          <a:p>
            <a:r>
              <a:rPr lang="ru-RU" sz="1800" dirty="0"/>
              <a:t>Обеспечение производственного контроля за соблюдением санитарных правил и выполнением санитарно –противоэпидемических мероприятий на предприятиях пищевой промышленности местного производства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+mj-lt"/>
              </a:rPr>
              <a:t>Максимова Степанида Анатольевна – заведующая отделом работы с заказчиком ФБУЗ «Центр гигиены и эпидемиологии в Республике Саха (Якутия)»</a:t>
            </a:r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разделы Программы производственного контроля: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+mj-lt"/>
              </a:rPr>
              <a:t>Общие положения</a:t>
            </a:r>
          </a:p>
          <a:p>
            <a:r>
              <a:rPr lang="ru-RU" sz="2800" dirty="0">
                <a:latin typeface="+mj-lt"/>
              </a:rPr>
              <a:t>План мероприятий по производственному контролю</a:t>
            </a:r>
          </a:p>
          <a:p>
            <a:r>
              <a:rPr lang="ru-RU" sz="2800" dirty="0">
                <a:latin typeface="+mj-lt"/>
              </a:rPr>
              <a:t>Процедура действий при ЧС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Описательная часть (паспортные данные предприятия);</a:t>
            </a:r>
          </a:p>
          <a:p>
            <a:r>
              <a:rPr lang="ru-RU" dirty="0"/>
              <a:t>Перечень и объем производимой продукции;</a:t>
            </a:r>
          </a:p>
          <a:p>
            <a:r>
              <a:rPr lang="ru-RU" dirty="0"/>
              <a:t>Список сотрудников;</a:t>
            </a:r>
          </a:p>
          <a:p>
            <a:r>
              <a:rPr lang="ru-RU" dirty="0"/>
              <a:t>Инженерные характеристики объекта;</a:t>
            </a:r>
          </a:p>
          <a:p>
            <a:r>
              <a:rPr lang="ru-RU" dirty="0"/>
              <a:t>Сведения о собственном специализированном транспорте;</a:t>
            </a:r>
          </a:p>
          <a:p>
            <a:r>
              <a:rPr lang="ru-RU" dirty="0"/>
              <a:t>Перечень правовых, нормативных и технических документов;</a:t>
            </a:r>
          </a:p>
          <a:p>
            <a:r>
              <a:rPr lang="ru-RU" dirty="0"/>
              <a:t>Сведения о персональной ответственности должностных лиц за организацию ПК; </a:t>
            </a:r>
          </a:p>
          <a:p>
            <a:r>
              <a:rPr lang="ru-RU" dirty="0"/>
              <a:t>Другие сведения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мероприятий по производственному контролю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Периодичность и порядок контроля сырья, материалов, полуфабрикатов (промежуточной продукции) а также технологических режимов производства;</a:t>
            </a:r>
          </a:p>
          <a:p>
            <a:r>
              <a:rPr lang="ru-RU" dirty="0"/>
              <a:t>Периодичность и порядок контроля за системой водоснабжения и инженерно-технического состояния здания, технологического оборудования,  измерительного оборудования; отходов (графики вывоза мусора, наличие договоров, очистка сточных вод и т.д.);</a:t>
            </a:r>
          </a:p>
          <a:p>
            <a:r>
              <a:rPr lang="ru-RU" dirty="0"/>
              <a:t>Контроль санитарного состояния предприятия (график уборки, обеззараживания, проведение санитарных дней, наличие запаса дезинфицирующих средств, уборочного инвентаря, спецодежды и т.д.), личной гигиены персонала, (смывы с рук с персонала) состояния производственной и окружающей среды (шум, вибрация, микроклимат, освещенность ), выполнения мероприятий по дезинфекции, дератизации и дезинсекции.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Критические контрольные точки (ККТ):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этап, на котором может быть применен контроль и который является существенным для предотвращения, устранения или снижения опасного фактора до приемлемого уровня.</a:t>
            </a:r>
          </a:p>
          <a:p>
            <a:endParaRPr lang="ru-RU" dirty="0"/>
          </a:p>
          <a:p>
            <a:r>
              <a:rPr lang="ru-RU" dirty="0"/>
              <a:t>Контрольная точка (КТ): этап технологического процесса на котором осуществляется контроль.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Технический контроль продукции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Входной контроль (сырье, компоненты);</a:t>
            </a:r>
          </a:p>
          <a:p>
            <a:r>
              <a:rPr lang="ru-RU" dirty="0"/>
              <a:t>Контроль сырья и материалов в процессе хранения;</a:t>
            </a:r>
          </a:p>
          <a:p>
            <a:r>
              <a:rPr lang="ru-RU" dirty="0"/>
              <a:t>Полуфабрикатов производства;</a:t>
            </a:r>
          </a:p>
          <a:p>
            <a:r>
              <a:rPr lang="ru-RU" dirty="0"/>
              <a:t>Выходной контроль продукции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ПК в соответствии письма №01/4801-9-32 от 13.04.2009 О типовых программах производственного контроля» (Онищенко Г.Г.)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98312" y="1600200"/>
          <a:ext cx="10984088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объекта 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</a:t>
                      </a:r>
                      <a:r>
                        <a:rPr lang="ru-RU" dirty="0" err="1"/>
                        <a:t>иссл</a:t>
                      </a:r>
                      <a:r>
                        <a:rPr lang="ru-RU" dirty="0"/>
                        <a:t> и исследуемый материал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Определяемые 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Периодичность ПК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Входной контроль показателей качества и безопасности сырья и компонентов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Сырье и компоненты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Упаковка: </a:t>
                      </a:r>
                    </a:p>
                    <a:p>
                      <a:r>
                        <a:rPr lang="ru-RU" dirty="0"/>
                        <a:t>-соответствие маркировке</a:t>
                      </a:r>
                      <a:r>
                        <a:rPr lang="ru-RU" baseline="0" dirty="0"/>
                        <a:t> на упаковке и товарно-сопроводительной документации;</a:t>
                      </a:r>
                    </a:p>
                    <a:p>
                      <a:r>
                        <a:rPr lang="ru-RU" dirty="0"/>
                        <a:t>-соответствие</a:t>
                      </a:r>
                      <a:r>
                        <a:rPr lang="ru-RU" baseline="0" dirty="0"/>
                        <a:t> принадлежности продукции к партии;</a:t>
                      </a:r>
                    </a:p>
                    <a:p>
                      <a:r>
                        <a:rPr lang="ru-RU" baseline="0" dirty="0"/>
                        <a:t>-соответствие самой упаковки и маркировки товара (наличие текста на русском языке, объем информации и т.д.)</a:t>
                      </a:r>
                    </a:p>
                    <a:p>
                      <a:r>
                        <a:rPr lang="ru-RU" baseline="0" dirty="0"/>
                        <a:t>Лабораторный контроль сырья и компонентов: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Каждая партия сырья и компонентов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В соответствии с ТР </a:t>
                      </a:r>
                    </a:p>
                    <a:p>
                      <a:r>
                        <a:rPr lang="ru-RU" dirty="0"/>
                        <a:t>1 раз в месяц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8668" y="719666"/>
          <a:ext cx="1144693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-органолептические,</a:t>
                      </a:r>
                      <a:r>
                        <a:rPr lang="ru-RU" baseline="0" dirty="0"/>
                        <a:t> физико-химические показатели;</a:t>
                      </a:r>
                    </a:p>
                    <a:p>
                      <a:r>
                        <a:rPr lang="ru-RU" baseline="0" dirty="0"/>
                        <a:t>-уровни содержания потенциально опасных химических соединений;</a:t>
                      </a:r>
                    </a:p>
                    <a:p>
                      <a:r>
                        <a:rPr lang="ru-RU" baseline="0" dirty="0"/>
                        <a:t>-микробиологические, паразитологические показатели (питьевая вода централизованных систем питьевого в/с)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6400" y="719666"/>
          <a:ext cx="11480800" cy="631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Контроль на этапе технологических процессов производства пищевых продуктов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Процессы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ККТ (м/б,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ф</a:t>
                      </a:r>
                      <a:r>
                        <a:rPr lang="ru-RU" baseline="0" dirty="0"/>
                        <a:t>/</a:t>
                      </a:r>
                      <a:r>
                        <a:rPr lang="ru-RU" baseline="0" dirty="0" err="1"/>
                        <a:t>х</a:t>
                      </a:r>
                      <a:r>
                        <a:rPr lang="ru-RU" baseline="0" dirty="0"/>
                        <a:t>, показатели безопасности пищевых продуктов на технологических этапах производства)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Контроль эффективности пастеризации молока на пастеризаторе – м/б не реже 1 раза в декаду</a:t>
                      </a:r>
                    </a:p>
                    <a:p>
                      <a:r>
                        <a:rPr lang="ru-RU" dirty="0"/>
                        <a:t>Эффективность</a:t>
                      </a:r>
                      <a:r>
                        <a:rPr lang="ru-RU" baseline="0" dirty="0"/>
                        <a:t> тепловой обработки на линии тепловой стерилизации молока должна контролироваться не реже 2 раз в неделю путем определения </a:t>
                      </a:r>
                      <a:r>
                        <a:rPr lang="ru-RU" baseline="0" dirty="0" err="1"/>
                        <a:t>пром</a:t>
                      </a:r>
                      <a:r>
                        <a:rPr lang="ru-RU" baseline="0" dirty="0"/>
                        <a:t> стерильности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Продукты переработки (готовая продукция)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Лабораторные исследования (</a:t>
                      </a:r>
                      <a:r>
                        <a:rPr lang="ru-RU" dirty="0" err="1"/>
                        <a:t>органолептика</a:t>
                      </a:r>
                      <a:r>
                        <a:rPr lang="ru-RU" dirty="0"/>
                        <a:t>, наличие маркировки, наличие сопроводительной</a:t>
                      </a:r>
                      <a:r>
                        <a:rPr lang="ru-RU" baseline="0" dirty="0"/>
                        <a:t> документации и т.д.)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Каждая партия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Технические регламенты на соответствующие виды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18003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9288" y="719666"/>
          <a:ext cx="11108268" cy="5354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6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5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Физико-химические показатели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реже 1 раза в месяц 10 % от всех наименований выпускаемой продукции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Уровни</a:t>
                      </a:r>
                      <a:r>
                        <a:rPr lang="ru-RU" baseline="0" dirty="0"/>
                        <a:t> содержания потенциально –опасных </a:t>
                      </a:r>
                      <a:r>
                        <a:rPr lang="ru-RU" baseline="0" dirty="0" err="1"/>
                        <a:t>хим</a:t>
                      </a:r>
                      <a:r>
                        <a:rPr lang="ru-RU" baseline="0" dirty="0"/>
                        <a:t> веществ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реже 1 раза</a:t>
                      </a:r>
                      <a:r>
                        <a:rPr lang="ru-RU" baseline="0" dirty="0"/>
                        <a:t> в квартал 15 % от всех наименований выпускаемой продукции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5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Микробиологические показатели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реже 1 раза в месяц 10 %</a:t>
                      </a:r>
                      <a:r>
                        <a:rPr lang="ru-RU" baseline="0" dirty="0"/>
                        <a:t> от всех наименований</a:t>
                      </a:r>
                    </a:p>
                    <a:p>
                      <a:r>
                        <a:rPr lang="ru-RU" baseline="0" dirty="0"/>
                        <a:t>Молоко, сливки, кисломолочные напитки -1 раз в 5 дней, сметана и творог- 1 раз в 3 дня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Микронутриенты</a:t>
                      </a:r>
                      <a:r>
                        <a:rPr lang="ru-RU" dirty="0"/>
                        <a:t> </a:t>
                      </a:r>
                    </a:p>
                    <a:p>
                      <a:r>
                        <a:rPr lang="ru-RU" dirty="0"/>
                        <a:t>Показатели пищевой ценности</a:t>
                      </a:r>
                    </a:p>
                    <a:p>
                      <a:r>
                        <a:rPr lang="ru-RU" dirty="0"/>
                        <a:t>Наличие ГМО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реже 1 раза в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7642" y="719666"/>
          <a:ext cx="10747024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Производственная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Условия труда на рабочем месте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Инструментальные замеры: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Микроклимат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Тепловое излучение;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Освещенность, шум, ультразвук, вибрация, ЭМИ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Условия</a:t>
                      </a:r>
                      <a:r>
                        <a:rPr lang="ru-RU" baseline="0" dirty="0"/>
                        <a:t> труда (нагрузки, рабочая поза, режим работы, монотонность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err="1"/>
                        <a:t>Хим</a:t>
                      </a:r>
                      <a:r>
                        <a:rPr lang="ru-RU" baseline="0" dirty="0"/>
                        <a:t> факторы: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/>
                        <a:t>Вредные вещества 3-4 </a:t>
                      </a:r>
                      <a:r>
                        <a:rPr lang="ru-RU" baseline="0" dirty="0" err="1"/>
                        <a:t>кл</a:t>
                      </a:r>
                      <a:r>
                        <a:rPr lang="ru-RU" baseline="0" dirty="0"/>
                        <a:t> 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раза в год (холодный и теплый периоды года)</a:t>
                      </a:r>
                    </a:p>
                    <a:p>
                      <a:r>
                        <a:rPr lang="ru-RU" dirty="0"/>
                        <a:t>При вводе в эксплуатацию, при проведении реконструкций, модернизаций технологически</a:t>
                      </a:r>
                      <a:r>
                        <a:rPr lang="ru-RU" baseline="0" dirty="0"/>
                        <a:t>х процессов далее 1 раз в 2 года</a:t>
                      </a:r>
                    </a:p>
                    <a:p>
                      <a:endParaRPr lang="ru-RU" baseline="0" dirty="0"/>
                    </a:p>
                    <a:p>
                      <a:r>
                        <a:rPr lang="ru-RU" baseline="0" dirty="0"/>
                        <a:t>При аттестации рабочих мест </a:t>
                      </a:r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r>
                        <a:rPr lang="ru-RU" baseline="0" dirty="0"/>
                        <a:t>2 раза в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Нормативно-правовая база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48456" y="1600200"/>
            <a:ext cx="9982200" cy="4572000"/>
          </a:xfrm>
        </p:spPr>
        <p:txBody>
          <a:bodyPr rtlCol="0"/>
          <a:lstStyle/>
          <a:p>
            <a:pPr rtl="0"/>
            <a:r>
              <a:rPr lang="ru-RU" dirty="0"/>
              <a:t>Федеральный закон от 30.03.1999 №52 «О санитарно – эпидемиологическом благополучии населения» (статьи 11, 32)</a:t>
            </a:r>
          </a:p>
          <a:p>
            <a:r>
              <a:rPr lang="ru-RU" dirty="0"/>
              <a:t>Федеральный закон от 2 января 2000 г. №29-ФЗ «О качестве и безопасности пищевых продуктов" (статья 22)</a:t>
            </a:r>
          </a:p>
          <a:p>
            <a:r>
              <a:rPr lang="ru-RU" dirty="0"/>
              <a:t>Санитарные правила СП 1.1.1058-01 «Организация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мероприятий»</a:t>
            </a:r>
          </a:p>
          <a:p>
            <a:r>
              <a:rPr lang="ru-RU" dirty="0"/>
              <a:t>Технический регламент Таможенного союза "О безопасности пищевой продукции" (TP ТС 021/2011)</a:t>
            </a:r>
          </a:p>
          <a:p>
            <a:r>
              <a:rPr lang="ru-RU" dirty="0"/>
              <a:t>ТР ТС 033/2013 «О безопасности молока и молочной продукции»</a:t>
            </a:r>
          </a:p>
          <a:p>
            <a:r>
              <a:rPr lang="ru-RU" dirty="0"/>
              <a:t>ТР ТС 034/2013 «О безопасности мяса и мясной продукции»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69242" y="719666"/>
          <a:ext cx="10543824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Санитарно-эпидемиологический  режим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Санитарная обработка помещений, оборудования, инвентаря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Смывы с</a:t>
                      </a:r>
                      <a:r>
                        <a:rPr lang="ru-RU" baseline="0" dirty="0"/>
                        <a:t> объектов производственного оборудования, инвентаря, тары. Рук и спецодежды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реже 1 раза в декаду</a:t>
                      </a:r>
                    </a:p>
                    <a:p>
                      <a:r>
                        <a:rPr lang="ru-RU" dirty="0"/>
                        <a:t>Анализ чистоты рук – не реже 3 раз в месяц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Санитарно –защитная зона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Факторы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Лабораторные и инструментальные </a:t>
                      </a:r>
                      <a:r>
                        <a:rPr lang="ru-RU" dirty="0" err="1"/>
                        <a:t>иссл</a:t>
                      </a:r>
                      <a:r>
                        <a:rPr lang="ru-RU" dirty="0"/>
                        <a:t> –атмосферный воздух </a:t>
                      </a:r>
                    </a:p>
                    <a:p>
                      <a:r>
                        <a:rPr lang="ru-RU" dirty="0"/>
                        <a:t>шум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Устанавливается проектом организации СЗЗ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rgbClr val="0070C0"/>
                </a:solidFill>
                <a:latin typeface="Monotype Corsiva" pitchFamily="66" charset="0"/>
              </a:rPr>
              <a:t>Благодарю за внимание!</a:t>
            </a: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104898" y="6475850"/>
            <a:ext cx="1009650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контроль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+mj-lt"/>
              </a:rPr>
              <a:t>Это внутренний контроль соблюдения требований технических регламентов, санитарных правил, нормативных и технических документов, а также выполнение санитарно – противоэпидемических (профилактических) мероприятий, в том числе путем лабораторных испытаний, исследований, измерений, осуществляемых самими юридическими лицами или ИП на соответствующих стадиях производства, включая вспомогательные, подготовительные и технологические операции, хранение, транспортирование.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Цели, задачи производственного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>
                <a:latin typeface="+mj-lt"/>
              </a:rPr>
              <a:t>Цель: </a:t>
            </a:r>
            <a:r>
              <a:rPr lang="ru-RU" sz="2400" dirty="0">
                <a:latin typeface="+mj-lt"/>
              </a:rPr>
              <a:t>обеспечение санитарно-эпидемиологического благополучия на объекте, обеспечение качества и безопасности вырабатываемой продукции, реализуемых пищевых продуктов.</a:t>
            </a:r>
          </a:p>
          <a:p>
            <a:r>
              <a:rPr lang="ru-RU" sz="2400" u="sng" dirty="0">
                <a:latin typeface="+mj-lt"/>
              </a:rPr>
              <a:t>Задачи: </a:t>
            </a:r>
            <a:r>
              <a:rPr lang="ru-RU" sz="2400" dirty="0">
                <a:latin typeface="+mj-lt"/>
              </a:rPr>
              <a:t>обеспечение соблюдения санитарных правил и выполнения санитарно-противоэпидемических (профилактических) мероприятий, предусмотренных действующим законодательством; предотвращение санитарных правонарушений на объекте; предупреждение (профилактика) инфекционных заболеваний, в том числе острых кишечных инфекций, и неинфекционных заболеваний, в частности, пищевых отравлений.</a:t>
            </a:r>
            <a:endParaRPr lang="ru-RU" sz="2400" u="sng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Объекты производственного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+mj-lt"/>
              </a:rPr>
              <a:t>Сырье и материалы;</a:t>
            </a:r>
          </a:p>
          <a:p>
            <a:r>
              <a:rPr lang="ru-RU" sz="2400" dirty="0">
                <a:latin typeface="+mj-lt"/>
              </a:rPr>
              <a:t>Производимая/изготавливаемая пищевая продукция;</a:t>
            </a:r>
          </a:p>
          <a:p>
            <a:r>
              <a:rPr lang="ru-RU" sz="2400" dirty="0">
                <a:latin typeface="+mj-lt"/>
              </a:rPr>
              <a:t>Параметры технологических процессов производства;</a:t>
            </a:r>
          </a:p>
          <a:p>
            <a:r>
              <a:rPr lang="ru-RU" sz="2400" dirty="0">
                <a:latin typeface="+mj-lt"/>
              </a:rPr>
              <a:t>Условия транспортирования и хранения сырья и готовой продукции;</a:t>
            </a:r>
          </a:p>
          <a:p>
            <a:r>
              <a:rPr lang="ru-RU" sz="2400" dirty="0">
                <a:latin typeface="+mj-lt"/>
              </a:rPr>
              <a:t>Оснащенность оборудованием, его мойка, санитарная обработка и техническое обслуживание;</a:t>
            </a:r>
          </a:p>
          <a:p>
            <a:r>
              <a:rPr lang="ru-RU" sz="2400" dirty="0">
                <a:latin typeface="+mj-lt"/>
              </a:rPr>
              <a:t>Производственные и бытовые помещения, их расположение, благоустройство производственной территории;</a:t>
            </a:r>
          </a:p>
          <a:p>
            <a:r>
              <a:rPr lang="ru-RU" sz="2400" dirty="0">
                <a:latin typeface="+mj-lt"/>
              </a:rPr>
              <a:t>Системы энергоснабжения, водоснабжения, </a:t>
            </a:r>
            <a:r>
              <a:rPr lang="ru-RU" sz="2400" dirty="0" err="1">
                <a:latin typeface="+mj-lt"/>
              </a:rPr>
              <a:t>холодообеспечения</a:t>
            </a:r>
            <a:r>
              <a:rPr lang="ru-RU" sz="2400" dirty="0">
                <a:latin typeface="+mj-lt"/>
              </a:rPr>
              <a:t>, коммунальные услуги и пр.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Объекты производственного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+mj-lt"/>
              </a:rPr>
              <a:t>Сбор, хранение и удаление отходов;</a:t>
            </a:r>
          </a:p>
          <a:p>
            <a:r>
              <a:rPr lang="ru-RU" sz="2400" dirty="0">
                <a:latin typeface="+mj-lt"/>
              </a:rPr>
              <a:t>Мероприятия по предотвращению перекрестного загрязнения, в том числе обеспечения соответствующей поточности производства и, при необходимости, выделение особых санитарных зон;</a:t>
            </a:r>
          </a:p>
          <a:p>
            <a:r>
              <a:rPr lang="ru-RU" sz="2400" dirty="0">
                <a:latin typeface="+mj-lt"/>
              </a:rPr>
              <a:t>Мероприятия по борьбе с вредителями (дератизация , дезинсекция);</a:t>
            </a:r>
          </a:p>
          <a:p>
            <a:r>
              <a:rPr lang="ru-RU" sz="2400" dirty="0">
                <a:latin typeface="+mj-lt"/>
              </a:rPr>
              <a:t>Условия труда персонала и защита его и производственной среды от вредных физических, химических и биологических факторов;</a:t>
            </a:r>
          </a:p>
          <a:p>
            <a:r>
              <a:rPr lang="ru-RU" sz="2400" dirty="0">
                <a:latin typeface="+mj-lt"/>
              </a:rPr>
              <a:t>Обучение, личная гигиена и медицинские осмотры персонала.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849489"/>
          </a:xfrm>
        </p:spPr>
        <p:txBody>
          <a:bodyPr/>
          <a:lstStyle/>
          <a:p>
            <a:r>
              <a:rPr lang="ru-RU" dirty="0"/>
              <a:t>Производственный контроль включает: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04900" y="1320800"/>
            <a:ext cx="9982200" cy="5181600"/>
          </a:xfrm>
        </p:spPr>
        <p:txBody>
          <a:bodyPr>
            <a:noAutofit/>
          </a:bodyPr>
          <a:lstStyle/>
          <a:p>
            <a:r>
              <a:rPr lang="ru-RU" sz="1800" dirty="0"/>
              <a:t>Наличие официально изданных санитарных правил, методов и методик контроля факторов среды обитания в соответствии с осуществляемой деятельностью;</a:t>
            </a:r>
          </a:p>
          <a:p>
            <a:r>
              <a:rPr lang="ru-RU" sz="1800" dirty="0"/>
              <a:t>осуществление (организацию) лабораторных исследований и испытаний в случаях, установленных санитарными правилами и нормативами: на границе санитарно-защитной зоны и в зоне влияния предприятия, на территории (производственной площадке), на рабочих местах с целью оценки влияния производства на среду обитания человека и его здоровье; сырья, полуфабрикатов, готовой продукции и технологий их производства, хранения, транспортировки, реализации и утилизации;</a:t>
            </a:r>
          </a:p>
          <a:p>
            <a:r>
              <a:rPr lang="ru-RU" sz="1800" dirty="0"/>
              <a:t>организацию медицинских осмотров, профессиональной гигиенической подготовки и аттестации должностных лиц и работников организаций, деятельность которых связана с производством, хранением, транспортированием и реализацией пищевых продуктов и питьевой воды, воспитанием и обучением детей, коммунальным и бытовым обслуживанием населения, отстранение от работы лиц, не прошедших мед осмотры, </a:t>
            </a:r>
            <a:r>
              <a:rPr lang="ru-RU" sz="1800" dirty="0" err="1"/>
              <a:t>гиг</a:t>
            </a:r>
            <a:r>
              <a:rPr lang="ru-RU" sz="1800" dirty="0"/>
              <a:t> подготовку; </a:t>
            </a:r>
          </a:p>
          <a:p>
            <a:r>
              <a:rPr lang="ru-RU" sz="1800" dirty="0"/>
              <a:t>контроль за наличием сертификатов, санитарно-эпидемиологических заключений, личных медицинских книжек, санитарных паспортов на транспорт, иных документов, подтверждающих качество, безопасность сырья, полуфабрикатов, готовой продукции и технологий их производства, хранения, транспортирования, реализации и утилизации в случаях, предусмотренных действующим законодательством;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контроль включает: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обоснование безопасности для человека и окружающей среды новых видов продукции и технологии ее производства, критериев безопасности и (или) безвредности факторов производственной и окружающей среды и разработка методов контроля, в т.ч. при хранении, транспортировании и утилизации продукции, а также безопасности процесса выполнения работ, оказания услуг;</a:t>
            </a:r>
          </a:p>
          <a:p>
            <a:r>
              <a:rPr lang="ru-RU" dirty="0"/>
              <a:t>ведение учета и отчетности, установленной действующим законодательством по вопросам, связанным с осуществлением производственного контроля;</a:t>
            </a:r>
          </a:p>
          <a:p>
            <a:r>
              <a:rPr lang="ru-RU" dirty="0"/>
              <a:t>своевременное информирование населения, органов местного самоуправления, органов и учреждений государственной санитарно-эпидемиологической службы Российской Федерации об аварийных ситуациях, остановках производства, о нарушениях технологических процессов, создающих угрозу санитарно-эпидемиологическому благополучию населения;</a:t>
            </a:r>
          </a:p>
          <a:p>
            <a:r>
              <a:rPr lang="ru-RU" dirty="0"/>
              <a:t>визуальный контроль специально уполномоченными должностными лицами (работниками) организации за выполнением санитарно-противоэпидемических (профилактических) мероприятий, соблюдением санитарных правил, разработкой и реализацией мер, направленных на устранение выявленных нарушений.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3611" y="756355"/>
            <a:ext cx="9980682" cy="5836355"/>
          </a:xfrm>
        </p:spPr>
        <p:txBody>
          <a:bodyPr>
            <a:normAutofit fontScale="90000"/>
          </a:bodyPr>
          <a:lstStyle/>
          <a:p>
            <a:r>
              <a:rPr lang="ru-RU" dirty="0"/>
              <a:t>Согласно положениям технических регламентов изготовитель и /или продавец , осуществляющие деятельность по производству и/или реализации пищевых продуктов обязаны разработать </a:t>
            </a:r>
            <a:r>
              <a:rPr lang="ru-RU" b="1" dirty="0"/>
              <a:t>программу производственного контроля.</a:t>
            </a: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ППК-</a:t>
            </a:r>
            <a:r>
              <a:rPr lang="ru-RU" dirty="0"/>
              <a:t> документ предприятия изготовителя, содержащий перечень значимых факторов производственной среды, технологических процессов, сырья и вспомогательных материалов, производимой и реализуемой продукции с указанием конкретных мероприятий по осуществлению ПК, периодичности этих мероприятий и ответственных исполнителей за их выполнение.</a:t>
            </a: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431380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_TF03431380.potx" id="{3442B1B1-FE9E-4009-A7C4-AC049039973C}" vid="{B3BD9ACF-76CB-44DC-AA6B-25949BA0423D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0</TotalTime>
  <Words>1542</Words>
  <Application>Microsoft Office PowerPoint</Application>
  <PresentationFormat>Широкоэкранный</PresentationFormat>
  <Paragraphs>152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Euphemia</vt:lpstr>
      <vt:lpstr>Monotype Corsiva</vt:lpstr>
      <vt:lpstr>Plantagenet Cherokee</vt:lpstr>
      <vt:lpstr>Wingdings</vt:lpstr>
      <vt:lpstr>tf03431380</vt:lpstr>
      <vt:lpstr>Обеспечение производственного контроля за соблюдением санитарных правил и выполнением санитарно –противоэпидемических мероприятий на предприятиях пищевой промышленности местного производства</vt:lpstr>
      <vt:lpstr>Нормативно-правовая база</vt:lpstr>
      <vt:lpstr>Производственный контроль</vt:lpstr>
      <vt:lpstr>Цели, задачи производственного контроля</vt:lpstr>
      <vt:lpstr>Объекты производственного контроля</vt:lpstr>
      <vt:lpstr>Объекты производственного контроля</vt:lpstr>
      <vt:lpstr>Производственный контроль включает:</vt:lpstr>
      <vt:lpstr>Производственный контроль включает:</vt:lpstr>
      <vt:lpstr>Согласно положениям технических регламентов изготовитель и /или продавец , осуществляющие деятельность по производству и/или реализации пищевых продуктов обязаны разработать программу производственного контроля.   ППК- документ предприятия изготовителя, содержащий перечень значимых факторов производственной среды, технологических процессов, сырья и вспомогательных материалов, производимой и реализуемой продукции с указанием конкретных мероприятий по осуществлению ПК, периодичности этих мероприятий и ответственных исполнителей за их выполнение.  </vt:lpstr>
      <vt:lpstr>Основные разделы Программы производственного контроля:</vt:lpstr>
      <vt:lpstr>Общие положения</vt:lpstr>
      <vt:lpstr>План мероприятий по производственному контролю</vt:lpstr>
      <vt:lpstr>Критические контрольные точки (ККТ):</vt:lpstr>
      <vt:lpstr>Технический контроль продукции</vt:lpstr>
      <vt:lpstr>ПК в соответствии письма №01/4801-9-32 от 13.04.2009 О типовых программах производственного контроля» (Онищенко Г.Г.)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2017-03-29T00:59:43Z</dcterms:created>
  <dcterms:modified xsi:type="dcterms:W3CDTF">2019-12-06T02:33:51Z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