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  <p:sldMasterId id="2147483720" r:id="rId2"/>
  </p:sldMasterIdLst>
  <p:notesMasterIdLst>
    <p:notesMasterId r:id="rId35"/>
  </p:notesMasterIdLst>
  <p:sldIdLst>
    <p:sldId id="286" r:id="rId3"/>
    <p:sldId id="313" r:id="rId4"/>
    <p:sldId id="362" r:id="rId5"/>
    <p:sldId id="374" r:id="rId6"/>
    <p:sldId id="368" r:id="rId7"/>
    <p:sldId id="371" r:id="rId8"/>
    <p:sldId id="376" r:id="rId9"/>
    <p:sldId id="316" r:id="rId10"/>
    <p:sldId id="363" r:id="rId11"/>
    <p:sldId id="317" r:id="rId12"/>
    <p:sldId id="369" r:id="rId13"/>
    <p:sldId id="367" r:id="rId14"/>
    <p:sldId id="370" r:id="rId15"/>
    <p:sldId id="359" r:id="rId16"/>
    <p:sldId id="373" r:id="rId17"/>
    <p:sldId id="354" r:id="rId18"/>
    <p:sldId id="355" r:id="rId19"/>
    <p:sldId id="366" r:id="rId20"/>
    <p:sldId id="352" r:id="rId21"/>
    <p:sldId id="319" r:id="rId22"/>
    <p:sldId id="296" r:id="rId23"/>
    <p:sldId id="356" r:id="rId24"/>
    <p:sldId id="332" r:id="rId25"/>
    <p:sldId id="361" r:id="rId26"/>
    <p:sldId id="341" r:id="rId27"/>
    <p:sldId id="333" r:id="rId28"/>
    <p:sldId id="340" r:id="rId29"/>
    <p:sldId id="372" r:id="rId30"/>
    <p:sldId id="343" r:id="rId31"/>
    <p:sldId id="358" r:id="rId32"/>
    <p:sldId id="357" r:id="rId33"/>
    <p:sldId id="302" r:id="rId34"/>
  </p:sldIdLst>
  <p:sldSz cx="9144000" cy="5143500" type="screen16x9"/>
  <p:notesSz cx="6858000" cy="9144000"/>
  <p:embeddedFontLst>
    <p:embeddedFont>
      <p:font typeface="Tahoma" pitchFamily="34" charset="0"/>
      <p:regular r:id="rId36"/>
      <p:bold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ребенкина А.В." initials="ГА" lastIdx="1" clrIdx="0"/>
  <p:cmAuthor id="1" name="mv.ugapeva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906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6F39-A291-4A59-AFB7-DE55594088A1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3AAE-136A-4904-95E7-A9790A6A32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1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позаботились и о кассирах. Им нравятся разные плюшки. При открытии смены система сама проверяет работу оборудования. В случае неисправности подсказывает, что и как поправить.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позаботились и о кассирах. Им нравятся разные плюшки. При открытии смены система сама проверяет работу оборудования. В случае неисправности подсказывает, что и как поправить.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позаботились и о кассирах. Им нравятся разные плюшки. При открытии смены система сама проверяет работу оборудования. В случае неисправности подсказывает, что и как поправить.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закрытии смены автоматически печатается Z отчет.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закрытии смены автоматически печатается Z отчет.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закрытии смены автоматически печатается Z отчет.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3AAE-136A-4904-95E7-A9790A6A326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98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F0DB-39ED-46EA-BFAD-C5ECB07FEAF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49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9388-F842-4B4B-BC44-75DE0545B126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64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3B6A-3958-4421-B696-67F363FFF97C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596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F0DB-39ED-46EA-BFAD-C5ECB07FEAF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FA08-F9CD-4EF3-B745-3C25FAE7F4A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5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0B53-9AA9-4739-B671-D6E8FC33436F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D6-2533-4C04-964C-B35D3E988338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FBB-3B45-4CCB-AFEE-53151A11D66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1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64F9-86E3-45DB-9CEB-5F7F8D65F72E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1D14-3814-4F6B-8F02-2CE9868E555D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2341-5ECF-499C-9D40-F9250410AC09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8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FA08-F9CD-4EF3-B745-3C25FAE7F4A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12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6C09-BC17-4960-8537-9ABE762A0C34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9388-F842-4B4B-BC44-75DE0545B126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3B6A-3958-4421-B696-67F363FFF97C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0B53-9AA9-4739-B671-D6E8FC33436F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79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D6-2533-4C04-964C-B35D3E988338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26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CFBB-3B45-4CCB-AFEE-53151A11D660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98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64F9-86E3-45DB-9CEB-5F7F8D65F72E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919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1D14-3814-4F6B-8F02-2CE9868E555D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488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2341-5ECF-499C-9D40-F9250410AC09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52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6C09-BC17-4960-8537-9ABE762A0C34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05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F0FF-FFF4-4581-A342-AADFB74C9CBD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8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F0FF-FFF4-4581-A342-AADFB74C9CBD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1DCB-CA33-41F2-B1FC-3E7452943D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1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644008" y="1896381"/>
            <a:ext cx="40324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eaLnBrk="1" hangingPunct="1">
              <a:lnSpc>
                <a:spcPct val="110000"/>
              </a:lnSpc>
              <a:buFontTx/>
              <a:buNone/>
              <a:defRPr sz="2800" b="1">
                <a:solidFill>
                  <a:schemeClr val="tx2"/>
                </a:solidFill>
                <a:latin typeface="PF Agora Sans Pro" panose="02000500000000020004" pitchFamily="2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000" b="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Кассы и ОФД </a:t>
            </a:r>
            <a:br>
              <a:rPr lang="ru-RU" sz="4000" b="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ЕНВД</a:t>
            </a:r>
            <a:endParaRPr lang="ru-RU" altLang="ru-RU" sz="4000" b="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5" y="195486"/>
            <a:ext cx="1623051" cy="717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0020" y="3867894"/>
            <a:ext cx="424738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ru-RU" alt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Угапьева</a:t>
            </a: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Матрена</a:t>
            </a:r>
          </a:p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филиала </a:t>
            </a:r>
            <a:r>
              <a:rPr lang="ru-RU" alt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г.Якутск</a:t>
            </a: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5" y="195486"/>
            <a:ext cx="4330513" cy="45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12565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для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grebenkinaav\Downloads\ico_ofd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53" y="348983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ebenkinaav\Downloads\ico_ofd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69342"/>
            <a:ext cx="667101" cy="6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ebenkinaav\Downloads\ico_ofd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7044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ebenkinaav\Downloads\ico_ofd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40" y="348983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324544" y="1603388"/>
            <a:ext cx="259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Онлайн-касса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01328" y="3468887"/>
            <a:ext cx="276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7877" y="1621408"/>
            <a:ext cx="3250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ОФД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7877" y="3523019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40634"/>
            <a:ext cx="1656184" cy="2003151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3203848" y="3334759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95867" y="3334760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203848" y="2095459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04048" y="2067694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benkinaav\Downloads\ico_ofd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53" y="348983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ebenkinaav\Downloads\ico_ofd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69342"/>
            <a:ext cx="667101" cy="6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ebenkinaav\Downloads\ico_ofd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7044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ebenkinaav\Downloads\ico_ofd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40" y="348983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324544" y="1603388"/>
            <a:ext cx="259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Онлайн-касса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01328" y="3468887"/>
            <a:ext cx="276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7877" y="1621408"/>
            <a:ext cx="3250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ОФД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7877" y="3523019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203848" y="3334759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95867" y="3334760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203848" y="2095459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04048" y="2067694"/>
            <a:ext cx="288032" cy="1882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75" y="2139702"/>
            <a:ext cx="1555281" cy="1098501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88033" y="12565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комплекс для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412130"/>
            <a:ext cx="7056784" cy="280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Купите любую модель ККТ, пока все в наличии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Поставьте учет и зарабатывайте больше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Получите ОФД и учет бесплатно и сэкономьте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ждите «до последнего»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" y="2499742"/>
            <a:ext cx="940001" cy="774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6" y="1267766"/>
            <a:ext cx="1311349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6" y="3363837"/>
            <a:ext cx="1224850" cy="10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08391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9 490 р.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4544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Разделите затраты на две части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08391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р.</a:t>
            </a: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18353" y="3008990"/>
            <a:ext cx="3780000" cy="25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7684" y="1059581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6036" y="105958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накопитель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95" y="1657559"/>
            <a:ext cx="2443137" cy="244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4" y="1731501"/>
            <a:ext cx="3060340" cy="22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1" y="1131590"/>
            <a:ext cx="1963855" cy="1728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71750"/>
            <a:ext cx="1738011" cy="152945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72700" y="1635646"/>
            <a:ext cx="6350456" cy="17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32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кассу выбрать?</a:t>
            </a:r>
            <a:endParaRPr lang="ru-RU" altLang="ru-RU" sz="32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647">
            <a:off x="2147530" y="1332478"/>
            <a:ext cx="1868448" cy="16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197659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вариант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868698"/>
            <a:ext cx="29349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ФН – 7 900 р.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– 18 900 р.</a:t>
            </a: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2080" y="3008990"/>
            <a:ext cx="3780000" cy="2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082" y="1071776"/>
            <a:ext cx="2483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Автономная касса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Меркурий-185Ф 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2" y="1923677"/>
            <a:ext cx="2111167" cy="18578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1880" y="1036431"/>
            <a:ext cx="50937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низкая цена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компактность и мобильность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аккумулятор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учета товаров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 добавить номенклатуру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медленная работа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неудобный маленький экран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197659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 для точек с компьютером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http://images.clipartbro.com/264/computer-icon-vector-png-best-reviews-about-audio-and-gadgets-264293.png"/>
          <p:cNvPicPr/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19688" r="14422" b="19493"/>
          <a:stretch/>
        </p:blipFill>
        <p:spPr bwMode="auto">
          <a:xfrm>
            <a:off x="307975" y="1923678"/>
            <a:ext cx="1086507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/>
          <a:stretch/>
        </p:blipFill>
        <p:spPr bwMode="auto">
          <a:xfrm>
            <a:off x="361656" y="1986124"/>
            <a:ext cx="972000" cy="58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3" y="2067694"/>
            <a:ext cx="1891213" cy="16642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9512" y="3868698"/>
            <a:ext cx="29349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ФН – 8 900 р.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– 18 300р.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1071776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регистратор</a:t>
            </a:r>
          </a:p>
          <a:p>
            <a:pPr algn="ctr"/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Viki Print 57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 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79" y="1191667"/>
            <a:ext cx="5093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подключается к любому ПК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быстрая печать чеков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учета товаров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вероятность поломки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работы нужен компьютер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аккумулятора</a:t>
            </a: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62080" y="3008990"/>
            <a:ext cx="3780000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197659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Универсальный вариант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8142"/>
            <a:ext cx="2403800" cy="19777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3868698"/>
            <a:ext cx="30069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ФН –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21 900 р.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– 31 400 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80251" y="1036431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полноценное рабочее место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быстрый выбор товара по ШК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учета товаров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компактность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замена любой части при поломке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подключение доп.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борудования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altLang="ru-RU" sz="2400" spc="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аккумулятора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071776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Pipo X9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ФР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Viki Print 57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Ф, сканер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Youjie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62080" y="3008990"/>
            <a:ext cx="3780000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72700" y="1635646"/>
            <a:ext cx="6350456" cy="17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32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Плюсы СБИС ОФД</a:t>
            </a:r>
            <a:endParaRPr lang="ru-RU" altLang="ru-RU" sz="32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1355132"/>
            <a:ext cx="2880322" cy="2342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69" y="984292"/>
            <a:ext cx="2482164" cy="2044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171">
            <a:off x="529557" y="2514641"/>
            <a:ext cx="726059" cy="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981007"/>
            <a:ext cx="9144000" cy="4162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125650"/>
            <a:ext cx="914221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СБИС ОФД – гарантия доставки чеков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Серебрянская В.А\Презентации\Шаблон менеджерам\sbis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2" y="4713745"/>
            <a:ext cx="608833" cy="2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3191"/>
            <a:ext cx="9151815" cy="44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736" y="1180747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электронного документооборота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удостоверяющий центр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продавец кассовой техники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Авторизованный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сервисный центр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ОФД, аккредитованный ФНС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39752" y="178030"/>
            <a:ext cx="6408712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разработчик СБИС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5" y="4043389"/>
            <a:ext cx="727096" cy="688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8" y="2485086"/>
            <a:ext cx="979450" cy="806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9" y="1851670"/>
            <a:ext cx="594303" cy="527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3" y="3147814"/>
            <a:ext cx="858120" cy="1037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7" y="981696"/>
            <a:ext cx="1025129" cy="8443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2" y="340617"/>
            <a:ext cx="2204918" cy="3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4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8033" y="123478"/>
            <a:ext cx="8567936" cy="10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+mn-lt"/>
              </a:rPr>
              <a:t>СБИС ОФД</a:t>
            </a:r>
            <a:br>
              <a:rPr lang="ru-RU" altLang="ru-RU" sz="3400" dirty="0" smtClean="0">
                <a:solidFill>
                  <a:srgbClr val="00487E"/>
                </a:solidFill>
                <a:latin typeface="+mn-lt"/>
              </a:rPr>
            </a:br>
            <a:r>
              <a:rPr lang="ru-RU" altLang="ru-RU" sz="2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Больше, чем просто передача чеков в ФНС</a:t>
            </a:r>
            <a:endParaRPr lang="en-US" altLang="ru-RU" sz="2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7544" y="2715766"/>
            <a:ext cx="28072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Чеки по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7120" y="2658105"/>
            <a:ext cx="2360232" cy="1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открылся магазин?...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732240" y="2778000"/>
            <a:ext cx="1664570" cy="102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данных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64" y="1678903"/>
            <a:ext cx="1123312" cy="1161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18" y="1728337"/>
            <a:ext cx="939142" cy="1062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69848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Рассылка чеков клиентам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54-ФЗ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7047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и другие данные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виде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70471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Собственный ЦОД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один чек не пропадет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1734"/>
            <a:ext cx="1835695" cy="15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19672" y="3718745"/>
            <a:ext cx="1806652" cy="1444947"/>
            <a:chOff x="1619672" y="3718744"/>
            <a:chExt cx="1806652" cy="1444947"/>
          </a:xfrm>
        </p:grpSpPr>
        <p:pic>
          <p:nvPicPr>
            <p:cNvPr id="18" name="Picture 2" descr="C:\Users\efremovdv\Desktop\imac_icon_by_itob-d33zij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718744"/>
              <a:ext cx="1806652" cy="144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43"/>
            <a:stretch/>
          </p:blipFill>
          <p:spPr bwMode="auto">
            <a:xfrm>
              <a:off x="1763687" y="3858418"/>
              <a:ext cx="1082035" cy="87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Прямоугольник 42"/>
          <p:cNvSpPr/>
          <p:nvPr/>
        </p:nvSpPr>
        <p:spPr>
          <a:xfrm rot="16200000">
            <a:off x="3390133" y="-610373"/>
            <a:ext cx="5135563" cy="6372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8" descr="T:\Документы отделов\Отдел оформления\СБиС\ЭДО\Конференция 2016\29 сентября Сочи\Презентации\Учебный центр\Материалы\полоски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7" y="2998794"/>
            <a:ext cx="64293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T:\Документы отделов\Отдел оформления\СБиС\ЭДО\Конференция 2016\29 сентября Сочи\Презентации\Учебный центр\Материалы\полоски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7" y="3635375"/>
            <a:ext cx="64293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T:\Документы отделов\Отдел оформления\СБиС\ЭДО\Конференция 2016\29 сентября Сочи\Презентации\Учебный центр\Материалы\полоски-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7" y="2393951"/>
            <a:ext cx="6429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9942513" y="2443169"/>
            <a:ext cx="19939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/>
          <a:lstStyle>
            <a:lvl1pPr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eaLnBrk="1" hangingPunct="1"/>
            <a:r>
              <a:rPr lang="ru-RU" altLang="ru-RU" sz="1900" dirty="0">
                <a:solidFill>
                  <a:schemeClr val="bg1"/>
                </a:solidFill>
              </a:rPr>
              <a:t>Стикер 1</a:t>
            </a:r>
          </a:p>
        </p:txBody>
      </p:sp>
      <p:sp>
        <p:nvSpPr>
          <p:cNvPr id="10248" name="Rectangle 2"/>
          <p:cNvSpPr txBox="1">
            <a:spLocks noChangeArrowheads="1"/>
          </p:cNvSpPr>
          <p:nvPr/>
        </p:nvSpPr>
        <p:spPr bwMode="auto">
          <a:xfrm>
            <a:off x="9942513" y="3027369"/>
            <a:ext cx="19939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/>
          <a:lstStyle>
            <a:lvl1pPr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eaLnBrk="1" hangingPunct="1"/>
            <a:r>
              <a:rPr lang="ru-RU" altLang="ru-RU" sz="1900" dirty="0">
                <a:solidFill>
                  <a:schemeClr val="bg1"/>
                </a:solidFill>
              </a:rPr>
              <a:t>Стикер 2</a:t>
            </a:r>
          </a:p>
        </p:txBody>
      </p:sp>
      <p:sp>
        <p:nvSpPr>
          <p:cNvPr id="10249" name="Rectangle 2"/>
          <p:cNvSpPr txBox="1">
            <a:spLocks noChangeArrowheads="1"/>
          </p:cNvSpPr>
          <p:nvPr/>
        </p:nvSpPr>
        <p:spPr bwMode="auto">
          <a:xfrm>
            <a:off x="10042525" y="3663950"/>
            <a:ext cx="19939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/>
          <a:lstStyle>
            <a:lvl1pPr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eaLnBrk="1" hangingPunct="1"/>
            <a:r>
              <a:rPr lang="ru-RU" altLang="ru-RU" sz="1900" dirty="0">
                <a:solidFill>
                  <a:schemeClr val="bg1"/>
                </a:solidFill>
              </a:rPr>
              <a:t>Стикер 1</a:t>
            </a:r>
          </a:p>
        </p:txBody>
      </p:sp>
      <p:sp>
        <p:nvSpPr>
          <p:cNvPr id="31" name="AutoShape 2" descr="Картинки по запросу 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60386" y="475627"/>
            <a:ext cx="1807358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продаж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-529"/>
          <a:stretch/>
        </p:blipFill>
        <p:spPr bwMode="auto">
          <a:xfrm>
            <a:off x="2843808" y="184991"/>
            <a:ext cx="6231730" cy="4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6009" y="1834827"/>
            <a:ext cx="2771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товаров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выручки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активности</a:t>
            </a:r>
            <a:b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покупателей</a:t>
            </a:r>
          </a:p>
        </p:txBody>
      </p:sp>
    </p:spTree>
    <p:extLst>
      <p:ext uri="{BB962C8B-B14F-4D97-AF65-F5344CB8AC3E}">
        <p14:creationId xmlns:p14="http://schemas.microsoft.com/office/powerpoint/2010/main" val="42638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58048" y="1635646"/>
            <a:ext cx="6350456" cy="17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32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ставить только кассу?</a:t>
            </a:r>
          </a:p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32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Поставьте сразу учет!</a:t>
            </a:r>
            <a:endParaRPr lang="ru-RU" altLang="ru-RU" sz="32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1672"/>
            <a:ext cx="3168352" cy="2609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83" y="1131590"/>
            <a:ext cx="566881" cy="7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7657" y="6560"/>
            <a:ext cx="87953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Легкий старт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8" y="920620"/>
            <a:ext cx="9144000" cy="45600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20620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51520" y="6560"/>
            <a:ext cx="87953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Открыть смену проще простого!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0"/>
          <a:stretch/>
        </p:blipFill>
        <p:spPr bwMode="auto">
          <a:xfrm>
            <a:off x="2" y="930807"/>
            <a:ext cx="9143996" cy="42279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5" b="-503"/>
          <a:stretch/>
        </p:blipFill>
        <p:spPr bwMode="auto">
          <a:xfrm>
            <a:off x="0" y="4684291"/>
            <a:ext cx="9143996" cy="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20620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51520" y="6560"/>
            <a:ext cx="87953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Добавление в один «пик»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2"/>
          <a:stretch/>
        </p:blipFill>
        <p:spPr bwMode="auto">
          <a:xfrm>
            <a:off x="-36512" y="950610"/>
            <a:ext cx="9144000" cy="42134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29246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" y="2565654"/>
            <a:ext cx="9134875" cy="12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3678"/>
            <a:ext cx="4167386" cy="361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99" y="1854422"/>
            <a:ext cx="383945" cy="573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09" y="1995686"/>
            <a:ext cx="4968725" cy="33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Закрытие смены</a:t>
            </a:r>
          </a:p>
        </p:txBody>
      </p:sp>
      <p:sp>
        <p:nvSpPr>
          <p:cNvPr id="2" name="AutoShape 2" descr="https://help.sbis.ru/resources/help/images/roznica/kassa/ne_sovpal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Picture 4" descr="C:\Users\grebenkinaav\Downloads\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08"/>
          <a:stretch/>
        </p:blipFill>
        <p:spPr bwMode="auto">
          <a:xfrm>
            <a:off x="0" y="4356345"/>
            <a:ext cx="9144000" cy="7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grebenkinaav\Downloads\2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/>
          <a:stretch/>
        </p:blipFill>
        <p:spPr bwMode="auto">
          <a:xfrm>
            <a:off x="-8483" y="926273"/>
            <a:ext cx="9152483" cy="52930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911994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95" y="2922002"/>
            <a:ext cx="6278893" cy="56997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95936" y="2856624"/>
            <a:ext cx="5400600" cy="6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СБИС предупредит о расхождениях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Наглядно обо всех точках продаж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help.sbis.ru/resources/help/images/roznica/kassa/ne_sovpal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/>
        </p:blipFill>
        <p:spPr bwMode="auto">
          <a:xfrm>
            <a:off x="-1" y="922526"/>
            <a:ext cx="9151637" cy="42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9" r="94875"/>
          <a:stretch/>
        </p:blipFill>
        <p:spPr bwMode="auto">
          <a:xfrm>
            <a:off x="-8626" y="4066102"/>
            <a:ext cx="469001" cy="107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132" y="4697487"/>
            <a:ext cx="8683625" cy="44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11994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30072"/>
            <a:ext cx="9144000" cy="421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Отчеты в госорганы: куда и когда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help.sbis.ru/resources/help/images/roznica/kassa/ne_sovpal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6"/>
            <a:ext cx="9144000" cy="475391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11994"/>
            <a:ext cx="9150634" cy="8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6"/>
          <a:stretch/>
        </p:blipFill>
        <p:spPr>
          <a:xfrm>
            <a:off x="683567" y="915567"/>
            <a:ext cx="3201741" cy="4227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23678"/>
            <a:ext cx="2952328" cy="21663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Мобильный СБИС Бизнес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779662"/>
            <a:ext cx="7056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кассами с 1 июля 2018 / с 1 июля 2019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чеков в ФНС через 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накопитель на 36 месяцев </a:t>
            </a:r>
            <a:b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ряде случаев – на 13 месяцев)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1540155"/>
            <a:ext cx="2051719" cy="249827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 в 54-ФЗ для ЕНВД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1347614"/>
            <a:ext cx="84321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покупке кассы до 31 апреля </a:t>
            </a:r>
            <a:r>
              <a:rPr lang="ru-RU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дарим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1 год:</a:t>
            </a:r>
          </a:p>
          <a:p>
            <a:pPr marL="1714500" lvl="3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СБИС ОФД</a:t>
            </a:r>
          </a:p>
          <a:p>
            <a:pPr marL="1714500" lvl="3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истему автоматизации СБИС Розница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4228" y="3712830"/>
            <a:ext cx="4503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– 6 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alt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рублей!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95345"/>
            <a:ext cx="1403213" cy="136815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СБИС только для ЕНВД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02202" y="1281234"/>
            <a:ext cx="656656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Купите онлайн-кассу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81354" y="2456659"/>
            <a:ext cx="6415918" cy="4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Подключите кассу на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sbis.ru/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ofd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002202" y="3675744"/>
            <a:ext cx="6415918" cy="4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Работайте по 54-ФЗ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" y="1011657"/>
            <a:ext cx="1353960" cy="1115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3" y="2258084"/>
            <a:ext cx="1081437" cy="888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4" y="3075806"/>
            <a:ext cx="1085400" cy="144016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2053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к действию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70968" y="2643758"/>
            <a:ext cx="7642302" cy="6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eaLnBrk="1" hangingPunct="1">
              <a:lnSpc>
                <a:spcPct val="110000"/>
              </a:lnSpc>
              <a:buFontTx/>
              <a:buNone/>
              <a:defRPr sz="2800" b="1">
                <a:solidFill>
                  <a:schemeClr val="tx2"/>
                </a:solidFill>
                <a:latin typeface="PF Agora Sans Pro" panose="02000500000000020004" pitchFamily="2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400" b="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altLang="ru-RU" sz="3400" b="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366" y="-2425010"/>
            <a:ext cx="5400600" cy="1103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4760"/>
            <a:ext cx="3240360" cy="2306202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8650" y="3563411"/>
            <a:ext cx="830693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Угапьева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Матрена Владимировна</a:t>
            </a:r>
            <a: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8(4112)219560, </a:t>
            </a:r>
            <a: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info@yakutsk.tensor.ru</a:t>
            </a:r>
            <a:endParaRPr lang="ru-RU" alt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sbis.ru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23478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перехода на онлайн-кассы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87103"/>
              </p:ext>
            </p:extLst>
          </p:nvPr>
        </p:nvGraphicFramePr>
        <p:xfrm>
          <a:off x="755576" y="1419622"/>
          <a:ext cx="7812867" cy="225552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808312"/>
                <a:gridCol w="2520280"/>
                <a:gridCol w="2484275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Категория</a:t>
                      </a:r>
                      <a:endParaRPr lang="ru-RU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С 1 июля</a:t>
                      </a:r>
                      <a:r>
                        <a:rPr lang="ru-RU" sz="2000" baseline="0" dirty="0" smtClean="0"/>
                        <a:t> 2018 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С 1 июля</a:t>
                      </a:r>
                      <a:r>
                        <a:rPr lang="ru-RU" sz="2000" baseline="0" dirty="0" smtClean="0"/>
                        <a:t> 2019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Торговля</a:t>
                      </a:r>
                      <a:r>
                        <a:rPr lang="ru-RU" sz="2000" baseline="0" dirty="0" smtClean="0"/>
                        <a:t> и общепит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dirty="0" smtClean="0"/>
                        <a:t>Организации</a:t>
                      </a:r>
                      <a:r>
                        <a:rPr lang="ru-RU" sz="2000" b="0" baseline="0" dirty="0" smtClean="0"/>
                        <a:t> – все,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baseline="0" dirty="0" smtClean="0"/>
                        <a:t>ИП с сотрудниками 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ИП без</a:t>
                      </a:r>
                      <a:r>
                        <a:rPr lang="ru-RU" sz="2000" b="0" baseline="0" dirty="0" smtClean="0"/>
                        <a:t> сотрудников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Услуги (бытовые, автотранспортные, ветеринарные</a:t>
                      </a:r>
                      <a:r>
                        <a:rPr lang="ru-RU" sz="2000" baseline="0" dirty="0" smtClean="0"/>
                        <a:t> и др.)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/>
                        <a:t>x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/>
                        <a:t>Все</a:t>
                      </a:r>
                      <a:r>
                        <a:rPr lang="en-US" sz="2000" b="0" dirty="0" smtClean="0"/>
                        <a:t> </a:t>
                      </a:r>
                      <a:endParaRPr lang="ru-RU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8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8280" y="1026815"/>
            <a:ext cx="3770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торговли в киосках, услуг сиделки и т.д.</a:t>
            </a:r>
            <a:b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(п.2 ст.2 54-ФЗ)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6036" y="105958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организаций и ИП в труднодоступных районах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ст.2 54-ФЗ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асса не нужна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18390"/>
            <a:ext cx="2754954" cy="226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03408"/>
            <a:ext cx="2141630" cy="22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30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347614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подакцизных товаров (алкоголь, табак, бензин)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совмещении ЕНВД и ОСНО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ККТ в автономном режиме (в районах без связи)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сезонном (временном) характере работы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нет накопителей на 36 месяцев 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накопитель на 13 месяцев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583223" y="494110"/>
          <a:ext cx="8043496" cy="447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526"/>
                <a:gridCol w="1458980"/>
                <a:gridCol w="1328696"/>
                <a:gridCol w="1556574"/>
                <a:gridCol w="1530531"/>
                <a:gridCol w="1600189"/>
              </a:tblGrid>
              <a:tr h="359171">
                <a:tc rowSpan="3" grid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ФН-1 на 13 мес.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ФН-1.1 версии 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на 13  и 15 мес.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ФН- 1 версии 2 на 36 мес.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ФН-1.1.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версии 4 на 36 мес.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04">
                <a:tc gridSpan="2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использования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770">
                <a:tc gridSpan="2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 дней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470 дней,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есть ограничения в паспорте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дней,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есть ограничения в паспорте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дней,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есть ограничения в паспорте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0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СНО</a:t>
                      </a:r>
                      <a:endParaRPr lang="ru-RU" sz="1100" b="1" dirty="0"/>
                    </a:p>
                  </a:txBody>
                  <a:tcPr marL="84414" marR="84414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разрешено применять ФН при этих условиях для этой СНО</a:t>
                      </a:r>
                    </a:p>
                    <a:p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запрещено применять данные ФН при этих условиях для этой СНО</a:t>
                      </a:r>
                    </a:p>
                    <a:p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Да, но… 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разрешено применять данный ФН при этих условиях для этой СНО, но есть ограничения по сроку использования (в днях)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533">
                <a:tc row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ОСН</a:t>
                      </a:r>
                      <a:endParaRPr lang="ru-RU" sz="800" b="1" dirty="0"/>
                    </a:p>
                  </a:txBody>
                  <a:tcPr marL="84414" marR="84414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ОСН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Подакцизные товары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Автономный режим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Сезонные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31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Платежный агент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0723">
                <a:tc gridSpan="6">
                  <a:txBody>
                    <a:bodyPr/>
                    <a:lstStyle/>
                    <a:p>
                      <a:endParaRPr lang="ru-RU" sz="100" b="1" dirty="0"/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3">
                <a:tc rowSpan="7"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УСН </a:t>
                      </a:r>
                      <a:r>
                        <a:rPr lang="ru-RU" sz="800" b="1" baseline="0" dirty="0" smtClean="0"/>
                        <a:t>ЕСХН</a:t>
                      </a:r>
                    </a:p>
                    <a:p>
                      <a:pPr algn="ctr"/>
                      <a:r>
                        <a:rPr lang="ru-RU" sz="800" b="1" baseline="0" dirty="0" smtClean="0"/>
                        <a:t>ЕНВД</a:t>
                      </a:r>
                    </a:p>
                    <a:p>
                      <a:pPr algn="ctr"/>
                      <a:r>
                        <a:rPr lang="ru-RU" sz="800" b="1" baseline="0" dirty="0" smtClean="0"/>
                        <a:t>ПСН</a:t>
                      </a:r>
                    </a:p>
                  </a:txBody>
                  <a:tcPr marL="84414" marR="84414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чистом виде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Совмещение с ОСН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Подакцизные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Автономный режим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410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560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Да,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560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Сезонные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Платежный агент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14" marR="84414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505" name="Прямоугольник 1"/>
          <p:cNvSpPr>
            <a:spLocks noChangeArrowheads="1"/>
          </p:cNvSpPr>
          <p:nvPr/>
        </p:nvSpPr>
        <p:spPr bwMode="auto">
          <a:xfrm>
            <a:off x="451339" y="195263"/>
            <a:ext cx="8508023" cy="3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фискальных накопителей на 13, 15 и 36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121453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 кассы с ОФД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2" descr="I:\Шаблоны\Различные картинки для презентаций\Для доклада Пышкиной\53-фз - фн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50" y="1059581"/>
            <a:ext cx="580230" cy="5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1832330" y="2699938"/>
            <a:ext cx="1659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620765" y="1744461"/>
            <a:ext cx="0" cy="3952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403648" y="3125857"/>
            <a:ext cx="0" cy="4662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115616" y="3100437"/>
            <a:ext cx="0" cy="4583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4352" y="320567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Оплата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6656" y="320567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Чек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4775" y="4022943"/>
            <a:ext cx="1407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Проверка чека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1726" y="2366758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Аналитика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760322" y="4292279"/>
            <a:ext cx="2880321" cy="14592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632258" y="3510769"/>
            <a:ext cx="0" cy="814273"/>
          </a:xfrm>
          <a:prstGeom prst="straightConnector1">
            <a:avLst/>
          </a:prstGeom>
          <a:ln w="28575"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50240" y="2715766"/>
            <a:ext cx="1370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2" y="1983423"/>
            <a:ext cx="1356140" cy="1117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6" y="3723878"/>
            <a:ext cx="773586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1983424"/>
            <a:ext cx="947634" cy="1337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574" y="465998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Покупатель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8987" y="3291830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2565" y="236675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Чек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667" y="2715766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фискальные данные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3678"/>
            <a:ext cx="1798987" cy="1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78030"/>
            <a:ext cx="8567936" cy="7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Штрафы за нарушение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64233"/>
              </p:ext>
            </p:extLst>
          </p:nvPr>
        </p:nvGraphicFramePr>
        <p:xfrm>
          <a:off x="611560" y="1194702"/>
          <a:ext cx="7704856" cy="3185511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4464496"/>
                <a:gridCol w="1548172"/>
                <a:gridCol w="1692188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Нарушение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ИП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Организации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Торгуете без ККТ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/>
                        <a:t>от 10 000 р.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от 30 000 р.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Не поставили фискальный накопитель, не зарегистрировали кассу в ФНС,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не отправили чек в ФНС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/>
                        <a:t>до 3 000 р.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до 10 000 р.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Не выдали покупателю чек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/>
                        <a:t>2 000 р.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0" dirty="0" smtClean="0"/>
                        <a:t>10 000 р.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7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982</Words>
  <Application>Microsoft Office PowerPoint</Application>
  <PresentationFormat>Экран (16:9)</PresentationFormat>
  <Paragraphs>270</Paragraphs>
  <Slides>32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Wingdings</vt:lpstr>
      <vt:lpstr>Times New Roman</vt:lpstr>
      <vt:lpstr>Tahoma</vt:lpstr>
      <vt:lpstr>Gill Sans Light</vt:lpstr>
      <vt:lpstr>ヒラギノ角ゴ ProN W3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Гребенкина А.В.</dc:creator>
  <cp:lastModifiedBy>mv.ugapeva</cp:lastModifiedBy>
  <cp:revision>443</cp:revision>
  <dcterms:created xsi:type="dcterms:W3CDTF">2016-09-15T11:07:27Z</dcterms:created>
  <dcterms:modified xsi:type="dcterms:W3CDTF">2018-03-29T00:26:39Z</dcterms:modified>
</cp:coreProperties>
</file>