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484" r:id="rId3"/>
    <p:sldId id="473" r:id="rId4"/>
    <p:sldId id="474" r:id="rId5"/>
    <p:sldId id="485" r:id="rId6"/>
    <p:sldId id="470" r:id="rId7"/>
    <p:sldId id="486" r:id="rId8"/>
    <p:sldId id="478" r:id="rId9"/>
    <p:sldId id="477" r:id="rId10"/>
    <p:sldId id="479" r:id="rId11"/>
    <p:sldId id="480" r:id="rId12"/>
    <p:sldId id="487" r:id="rId13"/>
    <p:sldId id="483" r:id="rId14"/>
    <p:sldId id="471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C1CE"/>
    <a:srgbClr val="C82222"/>
    <a:srgbClr val="D08C50"/>
    <a:srgbClr val="E9EAE9"/>
    <a:srgbClr val="234082"/>
    <a:srgbClr val="ECEDED"/>
    <a:srgbClr val="7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5" autoAdjust="0"/>
    <p:restoredTop sz="94660"/>
  </p:normalViewPr>
  <p:slideViewPr>
    <p:cSldViewPr snapToGrid="0">
      <p:cViewPr>
        <p:scale>
          <a:sx n="125" d="100"/>
          <a:sy n="125" d="100"/>
        </p:scale>
        <p:origin x="1590" y="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rv000cld01\108\_&#1044;&#1060;&#1041;&#1050;&#1042;&#1048;\___&#1057;&#1077;&#1082;&#1090;&#1086;&#1088;%20&#1073;&#1080;&#1079;&#1085;&#1077;&#1089;%20&#1082;&#1083;&#1080;&#1084;&#1072;&#1090;&#1072;\_&#1045;&#1052;&#1070;\&#1056;&#1072;&#1073;&#1086;&#1095;&#1080;&#1077;%20&#1075;&#1088;&#1091;&#1087;&#1087;&#1099;%20&#1087;&#1086;%20&#1062;&#1052;\&#1042;&#1089;&#1077;%2012%20&#1062;&#1052;%20&#1080;&#1090;&#1086;&#1075;%202017%20&#1075;&#1086;&#1076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rv000cld01\108\_&#1044;&#1060;&#1041;&#1050;&#1042;&#1048;\___&#1057;&#1077;&#1082;&#1090;&#1086;&#1088;%20&#1073;&#1080;&#1079;&#1085;&#1077;&#1089;%20&#1082;&#1083;&#1080;&#1084;&#1072;&#1090;&#1072;\_&#1045;&#1052;&#1070;\&#1053;&#1072;&#1094;&#1080;&#1086;&#1085;&#1072;&#1083;&#1100;&#1085;&#1099;&#1081;%20&#1088;&#1077;&#1081;&#1090;&#1080;&#1085;&#1075;\&#1053;&#1072;&#1094;&#1088;&#1077;&#1081;&#1090;&#1080;&#1085;&#1075;%20&#1079;&#1072;%202015-2017%20&#1075;&#1086;&#1076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'ЦЕЛЕВЫЕ МОДЕЛИ'!$C$1</c:f>
              <c:strCache>
                <c:ptCount val="1"/>
                <c:pt idx="0">
                  <c:v>РС(Я)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'ЦЕЛЕВЫЕ МОДЕЛИ'!$B$2:$B$14</c:f>
              <c:strCache>
                <c:ptCount val="1"/>
                <c:pt idx="0">
                  <c:v>Общий процент исполнения 12 целевых моделей</c:v>
                </c:pt>
              </c:strCache>
            </c:strRef>
          </c:cat>
          <c:val>
            <c:numRef>
              <c:f>'ЦЕЛЕВЫЕ МОДЕЛИ'!$C$2:$C$14</c:f>
              <c:numCache>
                <c:formatCode>0.00</c:formatCode>
                <c:ptCount val="1"/>
                <c:pt idx="0">
                  <c:v>94.149292055992774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1-475B-A501-5794B271DDFF}"/>
            </c:ext>
          </c:extLst>
        </c:ser>
        <c:ser>
          <c:idx val="1"/>
          <c:order val="1"/>
          <c:tx>
            <c:strRef>
              <c:f>'ЦЕЛЕВЫЕ МОДЕЛИ'!$D$1</c:f>
              <c:strCache>
                <c:ptCount val="1"/>
                <c:pt idx="0">
                  <c:v>Среднее по РОССИИ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2.0489670866511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0-4575-9C34-95DA1C1072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'ЦЕЛЕВЫЕ МОДЕЛИ'!$B$2:$B$14</c:f>
              <c:strCache>
                <c:ptCount val="1"/>
                <c:pt idx="0">
                  <c:v>Общий процент исполнения 12 целевых моделей</c:v>
                </c:pt>
              </c:strCache>
            </c:strRef>
          </c:cat>
          <c:val>
            <c:numRef>
              <c:f>'ЦЕЛЕВЫЕ МОДЕЛИ'!$D$2:$D$14</c:f>
              <c:numCache>
                <c:formatCode>0.00</c:formatCode>
                <c:ptCount val="1"/>
                <c:pt idx="0">
                  <c:v>92.0833333333333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81-475B-A501-5794B271DDFF}"/>
            </c:ext>
          </c:extLst>
        </c:ser>
        <c:dLbls>
          <c:showVal val="1"/>
        </c:dLbls>
        <c:gapWidth val="326"/>
        <c:overlap val="-58"/>
        <c:axId val="61318656"/>
        <c:axId val="61320192"/>
      </c:barChart>
      <c:catAx>
        <c:axId val="61318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20192"/>
        <c:crosses val="autoZero"/>
        <c:auto val="1"/>
        <c:lblAlgn val="ctr"/>
        <c:lblOffset val="100"/>
      </c:catAx>
      <c:valAx>
        <c:axId val="61320192"/>
        <c:scaling>
          <c:orientation val="minMax"/>
          <c:max val="96"/>
          <c:min val="80"/>
        </c:scaling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1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0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Занимаемое место </a:t>
            </a:r>
            <a:br>
              <a:rPr lang="ru-RU" sz="1300" b="0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300" b="0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Республики Саха (Якутия) среди других регионов РФ</a:t>
            </a:r>
          </a:p>
        </c:rich>
      </c:tx>
      <c:layout>
        <c:manualLayout>
          <c:xMode val="edge"/>
          <c:yMode val="edge"/>
          <c:x val="0.13678349268880191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346977064448546"/>
          <c:y val="0.24392285131364227"/>
          <c:w val="0.87123097112860892"/>
          <c:h val="0.612201702139783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Занимаемое место Республики Саха (Якутия) среди других регионов Российской Федерации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0">
                    <a:schemeClr val="accent1">
                      <a:lumMod val="0"/>
                      <a:lumOff val="100000"/>
                    </a:schemeClr>
                  </a:gs>
                  <a:gs pos="23000">
                    <a:schemeClr val="accent2"/>
                  </a:gs>
                </a:gsLst>
                <a:lin ang="16200000" scaled="1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AC-4332-B668-92D2BC00CB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-2</c:v>
                </c:pt>
                <c:pt idx="3">
                  <c:v>4</c:v>
                </c:pt>
                <c:pt idx="4">
                  <c:v>-2</c:v>
                </c:pt>
                <c:pt idx="5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AC-4332-B668-92D2BC00CBB7}"/>
            </c:ext>
          </c:extLst>
        </c:ser>
        <c:dLbls>
          <c:showVal val="1"/>
        </c:dLbls>
        <c:gapWidth val="355"/>
        <c:overlap val="-70"/>
        <c:axId val="90521600"/>
        <c:axId val="90523136"/>
      </c:barChart>
      <c:catAx>
        <c:axId val="905216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523136"/>
        <c:crosses val="autoZero"/>
        <c:auto val="1"/>
        <c:lblAlgn val="ctr"/>
        <c:lblOffset val="700"/>
      </c:catAx>
      <c:valAx>
        <c:axId val="90523136"/>
        <c:scaling>
          <c:orientation val="minMax"/>
          <c:max val="25"/>
          <c:min val="-5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5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500011406563257E-2"/>
          <c:y val="4.5799074292706465E-2"/>
          <c:w val="0.89271321618659971"/>
          <c:h val="0.702569936428211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туристский поток по КСР, тыс. чел.</c:v>
                </c:pt>
                <c:pt idx="1">
                  <c:v>Объем платных туристских услуг, оказанных населению, млн. руб. </c:v>
                </c:pt>
                <c:pt idx="2">
                  <c:v>Объем платных услуг гостиниц и аналогичных средств размещения,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</c:v>
                </c:pt>
                <c:pt idx="1">
                  <c:v>590</c:v>
                </c:pt>
                <c:pt idx="2">
                  <c:v>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E-417A-AE8A-6DCC932823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туристский поток по КСР, тыс. чел.</c:v>
                </c:pt>
                <c:pt idx="1">
                  <c:v>Объем платных туристских услуг, оказанных населению, млн. руб. </c:v>
                </c:pt>
                <c:pt idx="2">
                  <c:v>Объем платных услуг гостиниц и аналогичных средств размещения, млн. 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202</c:v>
                </c:pt>
                <c:pt idx="1">
                  <c:v>660</c:v>
                </c:pt>
                <c:pt idx="2">
                  <c:v>1079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4E-417A-AE8A-6DCC93282306}"/>
            </c:ext>
          </c:extLst>
        </c:ser>
        <c:dLbls>
          <c:showVal val="1"/>
        </c:dLbls>
        <c:gapWidth val="355"/>
        <c:overlap val="-70"/>
        <c:axId val="99981184"/>
        <c:axId val="99982720"/>
      </c:barChart>
      <c:catAx>
        <c:axId val="999811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982720"/>
        <c:crosses val="autoZero"/>
        <c:auto val="1"/>
        <c:lblAlgn val="ctr"/>
        <c:lblOffset val="100"/>
      </c:catAx>
      <c:valAx>
        <c:axId val="99982720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9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405401688130184"/>
          <c:y val="0.8733098315271518"/>
          <c:w val="0.20403349984221261"/>
          <c:h val="9.64327180720365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заключенных соглашений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Соглашения ГЧП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8F-4AFB-A2EB-9FF870BCCE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Концессионные соглашения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8F-4AFB-A2EB-9FF870BCCE82}"/>
            </c:ext>
          </c:extLst>
        </c:ser>
        <c:dLbls>
          <c:showVal val="1"/>
        </c:dLbls>
        <c:overlap val="100"/>
        <c:axId val="115640576"/>
        <c:axId val="115897472"/>
      </c:barChart>
      <c:catAx>
        <c:axId val="115640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897472"/>
        <c:crosses val="autoZero"/>
        <c:auto val="1"/>
        <c:lblAlgn val="ctr"/>
        <c:lblOffset val="100"/>
      </c:catAx>
      <c:valAx>
        <c:axId val="115897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64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введенных в эксплуатацию </a:t>
            </a:r>
            <a:r>
              <a:rPr lang="ru-RU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объектов </a:t>
            </a:r>
            <a:r>
              <a:rPr lang="ru-RU" sz="1300" b="1" i="0" u="none" strike="noStrike" kern="1200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ГЧП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введенных в эксплуатацию объектов ГЧП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56-4188-B5C1-9569F5ACF231}"/>
            </c:ext>
          </c:extLst>
        </c:ser>
        <c:dLbls/>
        <c:overlap val="100"/>
        <c:axId val="130106112"/>
        <c:axId val="130107648"/>
      </c:barChart>
      <c:catAx>
        <c:axId val="130106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107648"/>
        <c:crosses val="autoZero"/>
        <c:auto val="1"/>
        <c:lblAlgn val="ctr"/>
        <c:lblOffset val="100"/>
      </c:catAx>
      <c:valAx>
        <c:axId val="13010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1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Сумма привлеченных инвестиций по проектам ГЧП и концессионным соглашениям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2364</c:v>
                </c:pt>
                <c:pt idx="1">
                  <c:v>4233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61-49B9-AE23-8AFF9D9826C0}"/>
            </c:ext>
          </c:extLst>
        </c:ser>
        <c:dLbls/>
        <c:overlap val="100"/>
        <c:axId val="130115456"/>
        <c:axId val="130116992"/>
      </c:barChart>
      <c:catAx>
        <c:axId val="130115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116992"/>
        <c:crosses val="autoZero"/>
        <c:auto val="1"/>
        <c:lblAlgn val="ctr"/>
        <c:lblOffset val="100"/>
      </c:catAx>
      <c:valAx>
        <c:axId val="130116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11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cap="all" spc="5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/>
              <a:t> </a:t>
            </a:r>
            <a:r>
              <a:rPr lang="ru-RU" sz="1400" b="1" i="0" u="none" strike="noStrike" kern="1200" cap="none" spc="0" baseline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</a:t>
            </a:r>
            <a:r>
              <a:rPr lang="ru-RU" sz="14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2014-2017</a:t>
            </a:r>
            <a:endParaRPr lang="ru-RU" sz="1400" b="1" i="0" u="none" strike="noStrike" kern="1200" cap="none" spc="0" baseline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858128999713377"/>
          <c:y val="7.0478241441229827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dPt>
            <c:idx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F6-40CC-94E1-25E1DC3FBCC1}"/>
              </c:ext>
            </c:extLst>
          </c:dPt>
          <c:dPt>
            <c:idx val="1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6-40CC-94E1-25E1DC3FBCC1}"/>
              </c:ext>
            </c:extLst>
          </c:dPt>
          <c:dPt>
            <c:idx val="2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F6-40CC-94E1-25E1DC3FBCC1}"/>
              </c:ext>
            </c:extLst>
          </c:dPt>
          <c:dPt>
            <c:idx val="3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0">
                    <a:schemeClr val="accent1">
                      <a:lumMod val="0"/>
                      <a:lumOff val="100000"/>
                    </a:schemeClr>
                  </a:gs>
                  <a:gs pos="23000">
                    <a:schemeClr val="accent2">
                      <a:lumMod val="20000"/>
                      <a:lumOff val="80000"/>
                    </a:schemeClr>
                  </a:gs>
                  <a:gs pos="9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76-48B1-95FD-7B91AE0EE4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Лист1!$O$2:$R$2</c:f>
              <c:strCache>
                <c:ptCount val="4"/>
                <c:pt idx="0">
                  <c:v>По итогам 2014</c:v>
                </c:pt>
                <c:pt idx="1">
                  <c:v>По итогам 2015</c:v>
                </c:pt>
                <c:pt idx="2">
                  <c:v>По итогам 2016</c:v>
                </c:pt>
                <c:pt idx="3">
                  <c:v>Прогноз по итогам 2017</c:v>
                </c:pt>
              </c:strCache>
            </c:strRef>
          </c:cat>
          <c:val>
            <c:numRef>
              <c:f>Лист1!$O$3:$R$3</c:f>
              <c:numCache>
                <c:formatCode>General</c:formatCode>
                <c:ptCount val="4"/>
                <c:pt idx="0">
                  <c:v>41</c:v>
                </c:pt>
                <c:pt idx="1">
                  <c:v>56</c:v>
                </c:pt>
                <c:pt idx="2">
                  <c:v>58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76-48B1-95FD-7B91AE0EE466}"/>
            </c:ext>
          </c:extLst>
        </c:ser>
        <c:dLbls>
          <c:showVal val="1"/>
        </c:dLbls>
        <c:gapWidth val="326"/>
        <c:overlap val="-58"/>
        <c:axId val="64078208"/>
        <c:axId val="64079744"/>
      </c:barChart>
      <c:catAx>
        <c:axId val="64078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079744"/>
        <c:crosses val="autoZero"/>
        <c:auto val="1"/>
        <c:lblAlgn val="ctr"/>
        <c:lblOffset val="100"/>
      </c:catAx>
      <c:valAx>
        <c:axId val="64079744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0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cap="all" spc="5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Интернет-портал об инвестиционной деятельности</a:t>
            </a:r>
            <a:endParaRPr lang="ru-RU" sz="1300" b="1" i="0" u="none" strike="noStrike" kern="1200" cap="none" spc="0" baseline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681888888888891"/>
          <c:y val="2.607129410924241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F-41CD-8DC7-AA13C79F1B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3F-41CD-8DC7-AA13C79F1B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0.76000000000000023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3F-41CD-8DC7-AA13C79F1B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max***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chemeClr val="accent6"/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3F-41CD-8DC7-AA13C79F1B6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chemeClr val="accent2">
                    <a:lumMod val="40000"/>
                    <a:lumOff val="60000"/>
                  </a:schemeClr>
                </a:gs>
                <a:gs pos="90000">
                  <a:schemeClr val="accent2"/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3F-41CD-8DC7-AA13C79F1B63}"/>
            </c:ext>
          </c:extLst>
        </c:ser>
        <c:dLbls>
          <c:showVal val="1"/>
        </c:dLbls>
        <c:gapWidth val="355"/>
        <c:overlap val="-70"/>
        <c:axId val="64528384"/>
        <c:axId val="64529920"/>
      </c:barChart>
      <c:catAx>
        <c:axId val="64528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29920"/>
        <c:crosses val="autoZero"/>
        <c:auto val="1"/>
        <c:lblAlgn val="ctr"/>
        <c:lblOffset val="500"/>
      </c:catAx>
      <c:valAx>
        <c:axId val="645299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2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4338888888889"/>
          <c:y val="0.74907713777426699"/>
          <c:w val="0.84939944444444482"/>
          <c:h val="9.9709356392127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cap="all" spc="5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Среднее количество контрольно-надзорных мероприятий в год</a:t>
            </a:r>
            <a:endParaRPr lang="ru-RU" sz="1300" b="1" i="0" u="none" strike="noStrike" kern="1200" cap="none" spc="0" baseline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20867724867725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5B-4FE3-8347-B25FD5E01C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5B-4FE3-8347-B25FD5E01C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5B-4FE3-8347-B25FD5E01C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max***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7000">
                  <a:schemeClr val="accent6">
                    <a:lumMod val="60000"/>
                    <a:lumOff val="40000"/>
                  </a:schemeClr>
                </a:gs>
                <a:gs pos="68000">
                  <a:schemeClr val="accent6"/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1.1200000000000001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5B-4FE3-8347-B25FD5E01CD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chemeClr val="accent2">
                    <a:lumMod val="40000"/>
                    <a:lumOff val="60000"/>
                  </a:schemeClr>
                </a:gs>
                <a:gs pos="90000">
                  <a:schemeClr val="accent2"/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5B-4FE3-8347-B25FD5E01CDC}"/>
            </c:ext>
          </c:extLst>
        </c:ser>
        <c:dLbls>
          <c:showVal val="1"/>
        </c:dLbls>
        <c:gapWidth val="355"/>
        <c:overlap val="-70"/>
        <c:axId val="64277504"/>
        <c:axId val="64557824"/>
      </c:barChart>
      <c:catAx>
        <c:axId val="64277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57824"/>
        <c:crosses val="autoZero"/>
        <c:auto val="1"/>
        <c:lblAlgn val="ctr"/>
        <c:lblOffset val="500"/>
      </c:catAx>
      <c:valAx>
        <c:axId val="64557824"/>
        <c:scaling>
          <c:orientation val="minMax"/>
          <c:min val="0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27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85055555555556"/>
          <c:y val="0.74769868307967857"/>
          <c:w val="0.85292722222222239"/>
          <c:h val="0.100298141807130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cap="all" spc="5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заключенных контрактов с субъектами МСП </a:t>
            </a:r>
            <a:r>
              <a:rPr lang="en-US" sz="1300" b="1" i="0" u="none" strike="noStrike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 %</a:t>
            </a:r>
            <a:endParaRPr lang="ru-RU" sz="1300" b="1" i="0" u="none" strike="noStrike" kern="1200" cap="none" spc="0" baseline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728968253968254"/>
          <c:y val="5.41900641085761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107972222222222"/>
          <c:y val="0.27936210684354368"/>
          <c:w val="0.86011472222222218"/>
          <c:h val="0.438724382121872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3-4588-B794-AC59691FDF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E3-4588-B794-AC59691FDF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3000">
                  <a:srgbClr val="D4E5F4"/>
                </a:gs>
                <a:gs pos="90000">
                  <a:schemeClr val="accent1">
                    <a:lumMod val="10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E3-4588-B794-AC59691FDF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max***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1000">
                  <a:schemeClr val="accent6">
                    <a:lumMod val="60000"/>
                    <a:lumOff val="40000"/>
                  </a:schemeClr>
                </a:gs>
                <a:gs pos="79000">
                  <a:schemeClr val="accent6"/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41.71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E3-4588-B794-AC59691FDF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21000">
                  <a:schemeClr val="accent2">
                    <a:lumMod val="40000"/>
                    <a:lumOff val="60000"/>
                  </a:schemeClr>
                </a:gs>
                <a:gs pos="79000">
                  <a:schemeClr val="accent2"/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E3-4588-B794-AC59691FDF0B}"/>
            </c:ext>
          </c:extLst>
        </c:ser>
        <c:dLbls>
          <c:showVal val="1"/>
        </c:dLbls>
        <c:gapWidth val="355"/>
        <c:overlap val="-70"/>
        <c:axId val="64617088"/>
        <c:axId val="64631168"/>
      </c:barChart>
      <c:catAx>
        <c:axId val="6461708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631168"/>
        <c:crosses val="autoZero"/>
        <c:auto val="1"/>
        <c:lblAlgn val="ctr"/>
        <c:lblOffset val="500"/>
      </c:catAx>
      <c:valAx>
        <c:axId val="64631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6170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237833333333334"/>
          <c:y val="0.7373194446092638"/>
          <c:w val="0.85292722222222239"/>
          <c:h val="9.637103174603170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kern="12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Оборот субъектов МСП, млн. руб.</a:t>
            </a:r>
          </a:p>
        </c:rich>
      </c:tx>
      <c:layout>
        <c:manualLayout>
          <c:xMode val="edge"/>
          <c:yMode val="edge"/>
          <c:x val="0.179689709721401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438308342845141"/>
          <c:y val="0.16886214940976318"/>
          <c:w val="0.73793118663457435"/>
          <c:h val="0.565587006912065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2016*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352671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C1-49BF-A43E-50249F8340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352781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C1-49BF-A43E-50249F8340F2}"/>
            </c:ext>
          </c:extLst>
        </c:ser>
        <c:dLbls>
          <c:showVal val="1"/>
        </c:dLbls>
        <c:gapWidth val="355"/>
        <c:overlap val="-70"/>
        <c:axId val="76762112"/>
        <c:axId val="76796672"/>
      </c:barChart>
      <c:catAx>
        <c:axId val="767621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6796672"/>
        <c:crosses val="autoZero"/>
        <c:auto val="1"/>
        <c:lblAlgn val="ctr"/>
        <c:lblOffset val="500"/>
      </c:catAx>
      <c:valAx>
        <c:axId val="76796672"/>
        <c:scaling>
          <c:orientation val="minMax"/>
          <c:min val="350000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76211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18548919965759"/>
          <c:y val="0.76717632319556095"/>
          <c:w val="0.45402952800424717"/>
          <c:h val="9.063387170150444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kern="12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субъектов МСП, ед.</a:t>
            </a:r>
            <a:endParaRPr lang="ru-RU" sz="1300" b="1" kern="12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71920702020832"/>
          <c:y val="4.7396601700978305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438308342845141"/>
          <c:y val="0.16886214940976313"/>
          <c:w val="0.73793118663457391"/>
          <c:h val="0.565587006912066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2016*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49373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42-4C3B-A3CF-1AF8185AB7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50590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42-4C3B-A3CF-1AF8185AB7AA}"/>
            </c:ext>
          </c:extLst>
        </c:ser>
        <c:dLbls>
          <c:showVal val="1"/>
        </c:dLbls>
        <c:gapWidth val="355"/>
        <c:overlap val="-70"/>
        <c:axId val="83659392"/>
        <c:axId val="83710336"/>
      </c:barChart>
      <c:catAx>
        <c:axId val="836593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3710336"/>
        <c:crosses val="autoZero"/>
        <c:auto val="1"/>
        <c:lblAlgn val="ctr"/>
        <c:lblOffset val="500"/>
      </c:catAx>
      <c:valAx>
        <c:axId val="83710336"/>
        <c:scaling>
          <c:orientation val="minMax"/>
          <c:min val="40000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6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18548919965736"/>
          <c:y val="0.76717632319556095"/>
          <c:w val="0.45402952800424706"/>
          <c:h val="9.063387170150444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kern="12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Среднесписочная численность работников МСП</a:t>
            </a:r>
            <a:r>
              <a:rPr lang="ru-RU" sz="1300" b="1" kern="1200" cap="none" spc="0" baseline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00" b="1" kern="12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(включая </a:t>
            </a:r>
            <a:r>
              <a:rPr lang="ru-RU" sz="1300" b="1" kern="1200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микропредприятия</a:t>
            </a:r>
            <a:r>
              <a:rPr lang="ru-RU" sz="1300" b="1" kern="12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ИП), чел.</a:t>
            </a:r>
            <a:endParaRPr lang="ru-RU" sz="1300" b="1" kern="12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594010313484837"/>
          <c:y val="1.89586406803912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438308342845141"/>
          <c:y val="0.31105195451269768"/>
          <c:w val="0.73793118663457391"/>
          <c:h val="0.565587006912066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2016*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75512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AD-4EDB-9030-5B39E6E788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75669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AD-4EDB-9030-5B39E6E78850}"/>
            </c:ext>
          </c:extLst>
        </c:ser>
        <c:dLbls>
          <c:showVal val="1"/>
        </c:dLbls>
        <c:gapWidth val="355"/>
        <c:overlap val="-70"/>
        <c:axId val="89744896"/>
        <c:axId val="89746432"/>
      </c:barChart>
      <c:catAx>
        <c:axId val="897448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9746432"/>
        <c:crosses val="autoZero"/>
        <c:auto val="1"/>
        <c:lblAlgn val="ctr"/>
        <c:lblOffset val="500"/>
      </c:catAx>
      <c:valAx>
        <c:axId val="89746432"/>
        <c:scaling>
          <c:orientation val="minMax"/>
          <c:min val="40000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74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93666943999801"/>
          <c:y val="0.89988680795829989"/>
          <c:w val="0.45402952800424706"/>
          <c:h val="9.063387170150444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kern="12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Поступление налогов, предусмотренных налоговыми режимами в бюджет РФ, млн. руб.</a:t>
            </a:r>
            <a:endParaRPr lang="ru-RU" sz="1300" b="1" kern="12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219049654829538"/>
          <c:y val="0.14515104129601977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063347684189839"/>
          <c:y val="0.39759498352033457"/>
          <c:w val="0.73793118663457391"/>
          <c:h val="0.488523565567899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2016***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32-4B56-848F-C345BBC7D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2017**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субъектов малого и среднего предпринимательства (с учетом микропредприятий и ИП), ед.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32-4B56-848F-C345BBC7D749}"/>
            </c:ext>
          </c:extLst>
        </c:ser>
        <c:dLbls>
          <c:showVal val="1"/>
        </c:dLbls>
        <c:gapWidth val="355"/>
        <c:overlap val="-70"/>
        <c:axId val="89690496"/>
        <c:axId val="89692032"/>
      </c:barChart>
      <c:catAx>
        <c:axId val="896904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9692032"/>
        <c:crosses val="autoZero"/>
        <c:auto val="1"/>
        <c:lblAlgn val="ctr"/>
        <c:lblOffset val="500"/>
      </c:catAx>
      <c:valAx>
        <c:axId val="89692032"/>
        <c:scaling>
          <c:orientation val="minMax"/>
          <c:max val="3100"/>
          <c:min val="1500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690496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686276026551"/>
          <c:y val="0.89188866643952947"/>
          <c:w val="0.45402952800424706"/>
          <c:h val="9.063387170150444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7186E-1640-4FE3-BBA8-1A9C4A103B2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46DD2-1288-4322-B4D4-9BED9CDA35C4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 проектов в сфере производства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DDB12-C681-4862-9252-CCC1F66BF0E5}" type="parTrans" cxnId="{AC0571E5-442D-408C-80D3-78A2B0FB0A41}">
      <dgm:prSet/>
      <dgm:spPr/>
      <dgm:t>
        <a:bodyPr/>
        <a:lstStyle/>
        <a:p>
          <a:endParaRPr lang="ru-RU"/>
        </a:p>
      </dgm:t>
    </dgm:pt>
    <dgm:pt modelId="{45C331CC-0901-4DDE-BA4E-07A6E57B5AAE}" type="sibTrans" cxnId="{AC0571E5-442D-408C-80D3-78A2B0FB0A41}">
      <dgm:prSet/>
      <dgm:spPr/>
      <dgm:t>
        <a:bodyPr/>
        <a:lstStyle/>
        <a:p>
          <a:endParaRPr lang="ru-RU"/>
        </a:p>
      </dgm:t>
    </dgm:pt>
    <dgm:pt modelId="{10841F3A-A625-44ED-A584-A478F59D336F}">
      <dgm:prSet phldrT="[Текст]" custT="1"/>
      <dgm:spPr/>
      <dgm:t>
        <a:bodyPr/>
        <a:lstStyle/>
        <a:p>
          <a:r>
            <a: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</a:t>
          </a: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проектов в сфере услуг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16A70-E114-480E-B2F3-CE2E2F308DF3}" type="parTrans" cxnId="{4E390763-8215-41DD-A471-82018C9EB42B}">
      <dgm:prSet/>
      <dgm:spPr/>
      <dgm:t>
        <a:bodyPr/>
        <a:lstStyle/>
        <a:p>
          <a:endParaRPr lang="ru-RU"/>
        </a:p>
      </dgm:t>
    </dgm:pt>
    <dgm:pt modelId="{07BB5E76-7E08-4335-98E6-8DB391426ED4}" type="sibTrans" cxnId="{4E390763-8215-41DD-A471-82018C9EB42B}">
      <dgm:prSet/>
      <dgm:spPr/>
      <dgm:t>
        <a:bodyPr/>
        <a:lstStyle/>
        <a:p>
          <a:endParaRPr lang="ru-RU"/>
        </a:p>
      </dgm:t>
    </dgm:pt>
    <dgm:pt modelId="{6F799653-4A63-442B-8053-08B12FA08F14}">
      <dgm:prSet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Создано 155 новых рабочих мест в 2017 году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4097F-EEA3-47C5-B9ED-CD73E95A4C31}" type="parTrans" cxnId="{66AD3071-8C4A-45B8-A903-A210BDE7E454}">
      <dgm:prSet/>
      <dgm:spPr/>
      <dgm:t>
        <a:bodyPr/>
        <a:lstStyle/>
        <a:p>
          <a:endParaRPr lang="ru-RU"/>
        </a:p>
      </dgm:t>
    </dgm:pt>
    <dgm:pt modelId="{3631111B-2FAE-48F0-9B96-3421CAE8F517}" type="sibTrans" cxnId="{66AD3071-8C4A-45B8-A903-A210BDE7E454}">
      <dgm:prSet/>
      <dgm:spPr/>
      <dgm:t>
        <a:bodyPr/>
        <a:lstStyle/>
        <a:p>
          <a:endParaRPr lang="ru-RU"/>
        </a:p>
      </dgm:t>
    </dgm:pt>
    <dgm:pt modelId="{294B7A63-6061-40AD-8CEB-C082F5EAB18B}">
      <dgm:prSet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2020 года планируется создание </a:t>
          </a:r>
          <a:b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2 500 тыс. новых рабочих мест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91BB0-E7D2-42E8-AE0D-399B246C59C0}" type="parTrans" cxnId="{5C07C943-7BBD-4E1E-A997-E1BCE238340D}">
      <dgm:prSet/>
      <dgm:spPr/>
      <dgm:t>
        <a:bodyPr/>
        <a:lstStyle/>
        <a:p>
          <a:endParaRPr lang="ru-RU"/>
        </a:p>
      </dgm:t>
    </dgm:pt>
    <dgm:pt modelId="{D7491A6D-6F53-4E33-BD27-2959FE631050}" type="sibTrans" cxnId="{5C07C943-7BBD-4E1E-A997-E1BCE238340D}">
      <dgm:prSet/>
      <dgm:spPr/>
      <dgm:t>
        <a:bodyPr/>
        <a:lstStyle/>
        <a:p>
          <a:endParaRPr lang="ru-RU"/>
        </a:p>
      </dgm:t>
    </dgm:pt>
    <dgm:pt modelId="{647C6199-2C32-42E3-9A54-FA0A455519A1}" type="pres">
      <dgm:prSet presAssocID="{9C37186E-1640-4FE3-BBA8-1A9C4A103B2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7B2F0-23D3-4E4F-B0CF-2754A810AA01}" type="pres">
      <dgm:prSet presAssocID="{9C37186E-1640-4FE3-BBA8-1A9C4A103B2B}" presName="arrow" presStyleLbl="bgShp" presStyleIdx="0" presStyleCnt="1" custLinFactNeighborX="5354" custLinFactNeighborY="-313"/>
      <dgm:spPr/>
    </dgm:pt>
    <dgm:pt modelId="{AB498E6E-D84E-4D49-88F1-1DB89A834A4B}" type="pres">
      <dgm:prSet presAssocID="{9C37186E-1640-4FE3-BBA8-1A9C4A103B2B}" presName="arrowDiagram4" presStyleCnt="0"/>
      <dgm:spPr/>
    </dgm:pt>
    <dgm:pt modelId="{90F0F871-3FE3-4AA1-B21E-8E76F1D29560}" type="pres">
      <dgm:prSet presAssocID="{90D46DD2-1288-4322-B4D4-9BED9CDA35C4}" presName="bullet4a" presStyleLbl="node1" presStyleIdx="0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9F5B054C-C9A2-4F63-B065-5DEE4B1D3ABF}" type="pres">
      <dgm:prSet presAssocID="{90D46DD2-1288-4322-B4D4-9BED9CDA35C4}" presName="textBox4a" presStyleLbl="revTx" presStyleIdx="0" presStyleCnt="4" custScaleX="128954" custLinFactNeighborX="22607" custLinFactNeighborY="-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8EFC-484C-4736-B4BD-EE453607E481}" type="pres">
      <dgm:prSet presAssocID="{10841F3A-A625-44ED-A584-A478F59D336F}" presName="bullet4b" presStyleLbl="node1" presStyleIdx="1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D1BC5FDB-F573-499C-B969-BCF9E4F2DA7C}" type="pres">
      <dgm:prSet presAssocID="{10841F3A-A625-44ED-A584-A478F59D336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41850-2A56-4089-91FA-74CFBEEDD032}" type="pres">
      <dgm:prSet presAssocID="{6F799653-4A63-442B-8053-08B12FA08F14}" presName="bullet4c" presStyleLbl="node1" presStyleIdx="2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4848EB8B-D32D-4A21-97A2-CDB70BF53143}" type="pres">
      <dgm:prSet presAssocID="{6F799653-4A63-442B-8053-08B12FA08F14}" presName="textBox4c" presStyleLbl="revTx" presStyleIdx="2" presStyleCnt="4" custScaleX="119169" custScaleY="39899" custLinFactNeighborX="9620" custLinFactNeighborY="-32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AF8E1-A896-4B42-9614-40EC3DF0F491}" type="pres">
      <dgm:prSet presAssocID="{294B7A63-6061-40AD-8CEB-C082F5EAB18B}" presName="bullet4d" presStyleLbl="node1" presStyleIdx="3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2030F9B3-E0B9-4C76-BFDF-33E0983012AF}" type="pres">
      <dgm:prSet presAssocID="{294B7A63-6061-40AD-8CEB-C082F5EAB18B}" presName="textBox4d" presStyleLbl="revTx" presStyleIdx="3" presStyleCnt="4" custScaleX="137919" custScaleY="50018" custLinFactNeighborX="26173" custLinFactNeighborY="-3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90763-8215-41DD-A471-82018C9EB42B}" srcId="{9C37186E-1640-4FE3-BBA8-1A9C4A103B2B}" destId="{10841F3A-A625-44ED-A584-A478F59D336F}" srcOrd="1" destOrd="0" parTransId="{A1916A70-E114-480E-B2F3-CE2E2F308DF3}" sibTransId="{07BB5E76-7E08-4335-98E6-8DB391426ED4}"/>
    <dgm:cxn modelId="{E020384E-06D6-4E93-928C-34B5E2C4AF63}" type="presOf" srcId="{90D46DD2-1288-4322-B4D4-9BED9CDA35C4}" destId="{9F5B054C-C9A2-4F63-B065-5DEE4B1D3ABF}" srcOrd="0" destOrd="0" presId="urn:microsoft.com/office/officeart/2005/8/layout/arrow2"/>
    <dgm:cxn modelId="{83164ADB-C6E1-438C-86AE-DB99285559EF}" type="presOf" srcId="{9C37186E-1640-4FE3-BBA8-1A9C4A103B2B}" destId="{647C6199-2C32-42E3-9A54-FA0A455519A1}" srcOrd="0" destOrd="0" presId="urn:microsoft.com/office/officeart/2005/8/layout/arrow2"/>
    <dgm:cxn modelId="{AC0571E5-442D-408C-80D3-78A2B0FB0A41}" srcId="{9C37186E-1640-4FE3-BBA8-1A9C4A103B2B}" destId="{90D46DD2-1288-4322-B4D4-9BED9CDA35C4}" srcOrd="0" destOrd="0" parTransId="{640DDB12-C681-4862-9252-CCC1F66BF0E5}" sibTransId="{45C331CC-0901-4DDE-BA4E-07A6E57B5AAE}"/>
    <dgm:cxn modelId="{66AD3071-8C4A-45B8-A903-A210BDE7E454}" srcId="{9C37186E-1640-4FE3-BBA8-1A9C4A103B2B}" destId="{6F799653-4A63-442B-8053-08B12FA08F14}" srcOrd="2" destOrd="0" parTransId="{6FA4097F-EEA3-47C5-B9ED-CD73E95A4C31}" sibTransId="{3631111B-2FAE-48F0-9B96-3421CAE8F517}"/>
    <dgm:cxn modelId="{C77F1E93-7D24-4D9B-A6DA-1DD2ABB51AD7}" type="presOf" srcId="{6F799653-4A63-442B-8053-08B12FA08F14}" destId="{4848EB8B-D32D-4A21-97A2-CDB70BF53143}" srcOrd="0" destOrd="0" presId="urn:microsoft.com/office/officeart/2005/8/layout/arrow2"/>
    <dgm:cxn modelId="{82B2BDB6-0C1A-4591-AFB4-827DA0106CC0}" type="presOf" srcId="{294B7A63-6061-40AD-8CEB-C082F5EAB18B}" destId="{2030F9B3-E0B9-4C76-BFDF-33E0983012AF}" srcOrd="0" destOrd="0" presId="urn:microsoft.com/office/officeart/2005/8/layout/arrow2"/>
    <dgm:cxn modelId="{5C07C943-7BBD-4E1E-A997-E1BCE238340D}" srcId="{9C37186E-1640-4FE3-BBA8-1A9C4A103B2B}" destId="{294B7A63-6061-40AD-8CEB-C082F5EAB18B}" srcOrd="3" destOrd="0" parTransId="{D5D91BB0-E7D2-42E8-AE0D-399B246C59C0}" sibTransId="{D7491A6D-6F53-4E33-BD27-2959FE631050}"/>
    <dgm:cxn modelId="{C8BF3B9B-F1A6-4421-86A4-4B539D731E06}" type="presOf" srcId="{10841F3A-A625-44ED-A584-A478F59D336F}" destId="{D1BC5FDB-F573-499C-B969-BCF9E4F2DA7C}" srcOrd="0" destOrd="0" presId="urn:microsoft.com/office/officeart/2005/8/layout/arrow2"/>
    <dgm:cxn modelId="{52101EB8-EB6E-4A72-9BE0-90B4981C3ED6}" type="presParOf" srcId="{647C6199-2C32-42E3-9A54-FA0A455519A1}" destId="{2E27B2F0-23D3-4E4F-B0CF-2754A810AA01}" srcOrd="0" destOrd="0" presId="urn:microsoft.com/office/officeart/2005/8/layout/arrow2"/>
    <dgm:cxn modelId="{9189DF7C-2A28-42AB-B227-C77ED8F766DF}" type="presParOf" srcId="{647C6199-2C32-42E3-9A54-FA0A455519A1}" destId="{AB498E6E-D84E-4D49-88F1-1DB89A834A4B}" srcOrd="1" destOrd="0" presId="urn:microsoft.com/office/officeart/2005/8/layout/arrow2"/>
    <dgm:cxn modelId="{828F1034-8265-4703-B319-7F1F3E133E8A}" type="presParOf" srcId="{AB498E6E-D84E-4D49-88F1-1DB89A834A4B}" destId="{90F0F871-3FE3-4AA1-B21E-8E76F1D29560}" srcOrd="0" destOrd="0" presId="urn:microsoft.com/office/officeart/2005/8/layout/arrow2"/>
    <dgm:cxn modelId="{E910836D-EA75-4EE1-B198-AAC0B3DFCA70}" type="presParOf" srcId="{AB498E6E-D84E-4D49-88F1-1DB89A834A4B}" destId="{9F5B054C-C9A2-4F63-B065-5DEE4B1D3ABF}" srcOrd="1" destOrd="0" presId="urn:microsoft.com/office/officeart/2005/8/layout/arrow2"/>
    <dgm:cxn modelId="{AF226BFD-507F-452A-BABF-DBC794E02A6A}" type="presParOf" srcId="{AB498E6E-D84E-4D49-88F1-1DB89A834A4B}" destId="{89698EFC-484C-4736-B4BD-EE453607E481}" srcOrd="2" destOrd="0" presId="urn:microsoft.com/office/officeart/2005/8/layout/arrow2"/>
    <dgm:cxn modelId="{674C62B0-20E4-4323-991A-FFBBE4260071}" type="presParOf" srcId="{AB498E6E-D84E-4D49-88F1-1DB89A834A4B}" destId="{D1BC5FDB-F573-499C-B969-BCF9E4F2DA7C}" srcOrd="3" destOrd="0" presId="urn:microsoft.com/office/officeart/2005/8/layout/arrow2"/>
    <dgm:cxn modelId="{8E59D34E-794D-4143-8168-F44F8EA9F26D}" type="presParOf" srcId="{AB498E6E-D84E-4D49-88F1-1DB89A834A4B}" destId="{54041850-2A56-4089-91FA-74CFBEEDD032}" srcOrd="4" destOrd="0" presId="urn:microsoft.com/office/officeart/2005/8/layout/arrow2"/>
    <dgm:cxn modelId="{B8E3C982-40E5-432A-8779-A79884B02105}" type="presParOf" srcId="{AB498E6E-D84E-4D49-88F1-1DB89A834A4B}" destId="{4848EB8B-D32D-4A21-97A2-CDB70BF53143}" srcOrd="5" destOrd="0" presId="urn:microsoft.com/office/officeart/2005/8/layout/arrow2"/>
    <dgm:cxn modelId="{BC40E90E-4A87-41F3-A675-38BC545E5D42}" type="presParOf" srcId="{AB498E6E-D84E-4D49-88F1-1DB89A834A4B}" destId="{E20AF8E1-A896-4B42-9614-40EC3DF0F491}" srcOrd="6" destOrd="0" presId="urn:microsoft.com/office/officeart/2005/8/layout/arrow2"/>
    <dgm:cxn modelId="{AA918667-8313-41E1-AC78-910CDC50A027}" type="presParOf" srcId="{AB498E6E-D84E-4D49-88F1-1DB89A834A4B}" destId="{2030F9B3-E0B9-4C76-BFDF-33E0983012A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C39A4-9847-4A46-976B-66BB1A148006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7F18FD1-A0EB-4BC6-A97A-51962070C21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создания благоприятного инвестиционного климата и привлечения  инвестиций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FC7F-74C8-46A7-A718-8FA925ED3427}" type="parTrans" cxnId="{3B07C47D-7CBD-443E-B9FC-9C34B65F43F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CF288-D76E-4D03-B483-EE3185EF5192}" type="sibTrans" cxnId="{3B07C47D-7CBD-443E-B9FC-9C34B65F43F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EEFE9-5D92-4F1A-BB79-2058457D0A7F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место не ниже 48 в Национальном рейтинге состояния инвестиционного климата;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внедрение целевых моделей по инвестиционной привлекательности не менее 95%;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EDBF6-0184-44E1-B79B-BDEFD19C2002}" type="parTrans" cxnId="{D7CCF71C-49A6-4B90-A916-744B0A7F6EC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BD80E-0897-4A1B-AD5F-2082F240C35A}" type="sibTrans" cxnId="{D7CCF71C-49A6-4B90-A916-744B0A7F6EC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77830-3ED7-49D7-B50C-67B826AD756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развития предпринимательства и туризма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FD7E4-F73F-4FB3-8590-0E47919837E2}" type="parTrans" cxnId="{7D94A6EE-4921-401C-B35E-D59D4389AEB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7FBFC-32FC-4C66-BFED-7B83174F1A2E}" type="sibTrans" cxnId="{7D94A6EE-4921-401C-B35E-D59D4389AEB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AC0D4-B817-47AE-A578-D27AFFA0A319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внедрение целевых моделей упрощения процедур бизнеса не менее 95%;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рост числа действующих МСП на 3%;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72B6C-83FB-4EA7-A340-C612E1A09806}" type="parTrans" cxnId="{4D5F5683-E880-4CBB-AB4D-D2D7B0B0CC6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CE72B-5C49-4F6F-A8AF-052F2BA61A16}" type="sibTrans" cxnId="{4D5F5683-E880-4CBB-AB4D-D2D7B0B0CC6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47986-893F-4F2D-9BDD-431C5F02125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стимулирования развития местного производства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36E85-CF77-4F9B-9792-79551D1C3065}" type="parTrans" cxnId="{F3F9FD69-C756-4476-9381-FBD3305DAA3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F925D-F2CD-4675-B1BE-8769471F70C4}" type="sibTrans" cxnId="{F3F9FD69-C756-4476-9381-FBD3305DAA3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D2B94-9E79-40DB-BEBA-42F0AC291D9E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создать Фонд поддержки местного производства Республики Саха (Якутия);</a:t>
          </a:r>
        </a:p>
      </dgm:t>
    </dgm:pt>
    <dgm:pt modelId="{4BF14366-9BA5-4A35-984E-FF13C908E7FD}" type="parTrans" cxnId="{B9428F36-08EC-4BCA-A44B-7775AD67E92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79279-250C-41F7-B6D4-CA14BC2700D9}" type="sibTrans" cxnId="{B9428F36-08EC-4BCA-A44B-7775AD67E92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CDE2A-5674-47B7-8256-D4C58FA804D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развития инноваций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9E3FE-610C-493F-8700-49598548D0A0}" type="parTrans" cxnId="{054F9FAA-94A3-49B8-9064-306F01BC760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EFE83-4E6D-4D7C-82C6-8470A7B149AA}" type="sibTrans" cxnId="{054F9FAA-94A3-49B8-9064-306F01BC760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EF321-B28B-450D-8C3E-A59F5861A855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создать Парк высоких технологий «ИТ-Парк» в г. Якутске.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BC209-676B-4444-9A2F-922D59ED28D0}" type="parTrans" cxnId="{42B8E6EE-4062-4C80-8BAA-62AD4C6DBD43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7CF5A-BD5F-40C3-909B-3F014EC3BB55}" type="sibTrans" cxnId="{42B8E6EE-4062-4C80-8BAA-62AD4C6DBD43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8941B-3CDC-497E-BC50-565A1DE01B41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доведение объема инвестиций в основной капитал не менее 370 млрд. рублей;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71E25-9AB3-4E67-B1F8-37C55E9DF283}" type="parTrans" cxnId="{3AC99BA2-0689-4715-A137-CD17F1E079B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813A7-7153-491E-8803-9DE9D3C91BDC}" type="sibTrans" cxnId="{3AC99BA2-0689-4715-A137-CD17F1E079B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5B3B7-6FD2-4AEE-88C0-AA96B3491464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заключение не менее 5 соглашений ГЧП/МЧП в сфере общественной инфраструктуры.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77217-BD45-412B-A846-C1120864047C}" type="parTrans" cxnId="{6940BCA3-3BD2-4312-9D3F-FA0BD9EA211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472D7-CF74-484D-BEA5-3038577FF0BC}" type="sibTrans" cxnId="{6940BCA3-3BD2-4312-9D3F-FA0BD9EA211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E5954-5AB7-4C04-87AA-055C5258FAE7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рост въездного туризма не менее 2%.</a:t>
          </a:r>
        </a:p>
      </dgm:t>
    </dgm:pt>
    <dgm:pt modelId="{2C7F7AF1-F886-426D-99D6-65AAD5EF2B1C}" type="parTrans" cxnId="{CBC61AED-BABE-445C-8CBC-E899ABA48D9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0A329-492D-4FF6-9C48-0CD86CBB80C8}" type="sibTrans" cxnId="{CBC61AED-BABE-445C-8CBC-E899ABA48D9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DE6DB-BF8A-42D1-B639-FCA196758D63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реализацию мер, направленных на развитие местного производства и создания не менее 500 новых рабочих мест.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9D935-554A-49A9-A259-2643E0720217}" type="parTrans" cxnId="{2E693A72-1EC1-45FF-A74E-7DC9CD8D513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53A2A-5755-4533-8794-CB3574C5CF11}" type="sibTrans" cxnId="{2E693A72-1EC1-45FF-A74E-7DC9CD8D513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F68CA-42D0-4640-AB79-01C0F8408C86}" type="pres">
      <dgm:prSet presAssocID="{460C39A4-9847-4A46-976B-66BB1A14800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FC2CF5-173D-40D9-840F-D226A29870B8}" type="pres">
      <dgm:prSet presAssocID="{47F18FD1-A0EB-4BC6-A97A-51962070C212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9CB86-94F8-426D-ABFB-F720E6123EC1}" type="pres">
      <dgm:prSet presAssocID="{47F18FD1-A0EB-4BC6-A97A-51962070C212}" presName="childText1" presStyleLbl="solidAlignAcc1" presStyleIdx="0" presStyleCnt="4" custScaleY="76614" custLinFactNeighborX="816" custLinFactNeighborY="-14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0D56-B32C-44CB-958B-0612E2734162}" type="pres">
      <dgm:prSet presAssocID="{A8B77830-3ED7-49D7-B50C-67B826AD7566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62AA0-3ACE-497B-B961-03846DDB5B40}" type="pres">
      <dgm:prSet presAssocID="{A8B77830-3ED7-49D7-B50C-67B826AD7566}" presName="childText2" presStyleLbl="solidAlignAcc1" presStyleIdx="1" presStyleCnt="4" custScaleY="61374" custLinFactNeighborX="738" custLinFactNeighborY="-23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7DF8D-F619-41DF-9F28-F31E82468501}" type="pres">
      <dgm:prSet presAssocID="{48547986-893F-4F2D-9BDD-431C5F02125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238C7-C0F9-45DA-9FDE-4CB6B2DE020C}" type="pres">
      <dgm:prSet presAssocID="{48547986-893F-4F2D-9BDD-431C5F021255}" presName="childText3" presStyleLbl="solidAlignAcc1" presStyleIdx="2" presStyleCnt="4" custScaleY="41586" custLinFactNeighborX="190" custLinFactNeighborY="-31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9E4C5-ECAD-49E5-984E-185A22CDC45F}" type="pres">
      <dgm:prSet presAssocID="{3C1CDE2A-5674-47B7-8256-D4C58FA804DC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26D71-034A-4565-BE39-FC3A5481DA60}" type="pres">
      <dgm:prSet presAssocID="{3C1CDE2A-5674-47B7-8256-D4C58FA804DC}" presName="childText4" presStyleLbl="solidAlignAcc1" presStyleIdx="3" presStyleCnt="4" custScaleY="25985" custLinFactNeighborX="269" custLinFactNeighborY="-42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4A6EE-4921-401C-B35E-D59D4389AEB5}" srcId="{460C39A4-9847-4A46-976B-66BB1A148006}" destId="{A8B77830-3ED7-49D7-B50C-67B826AD7566}" srcOrd="1" destOrd="0" parTransId="{D33FD7E4-F73F-4FB3-8590-0E47919837E2}" sibTransId="{8437FBFC-32FC-4C66-BFED-7B83174F1A2E}"/>
    <dgm:cxn modelId="{62DB71FB-E506-4D59-923E-7F332CE74E8E}" type="presOf" srcId="{48547986-893F-4F2D-9BDD-431C5F021255}" destId="{A0E7DF8D-F619-41DF-9F28-F31E82468501}" srcOrd="0" destOrd="0" presId="urn:microsoft.com/office/officeart/2009/3/layout/IncreasingArrowsProcess"/>
    <dgm:cxn modelId="{34833498-99E2-4C38-B0B0-A845148869E1}" type="presOf" srcId="{A8B77830-3ED7-49D7-B50C-67B826AD7566}" destId="{B90C0D56-B32C-44CB-958B-0612E2734162}" srcOrd="0" destOrd="0" presId="urn:microsoft.com/office/officeart/2009/3/layout/IncreasingArrowsProcess"/>
    <dgm:cxn modelId="{CBC61AED-BABE-445C-8CBC-E899ABA48D95}" srcId="{A8B77830-3ED7-49D7-B50C-67B826AD7566}" destId="{258E5954-5AB7-4C04-87AA-055C5258FAE7}" srcOrd="1" destOrd="0" parTransId="{2C7F7AF1-F886-426D-99D6-65AAD5EF2B1C}" sibTransId="{B630A329-492D-4FF6-9C48-0CD86CBB80C8}"/>
    <dgm:cxn modelId="{A9CCFA4A-612C-469E-BED2-4ADA78D28BB1}" type="presOf" srcId="{1DC5B3B7-6FD2-4AEE-88C0-AA96B3491464}" destId="{5B69CB86-94F8-426D-ABFB-F720E6123EC1}" srcOrd="0" destOrd="2" presId="urn:microsoft.com/office/officeart/2009/3/layout/IncreasingArrowsProcess"/>
    <dgm:cxn modelId="{B9428F36-08EC-4BCA-A44B-7775AD67E928}" srcId="{48547986-893F-4F2D-9BDD-431C5F021255}" destId="{B46D2B94-9E79-40DB-BEBA-42F0AC291D9E}" srcOrd="0" destOrd="0" parTransId="{4BF14366-9BA5-4A35-984E-FF13C908E7FD}" sibTransId="{54879279-250C-41F7-B6D4-CA14BC2700D9}"/>
    <dgm:cxn modelId="{D7CCF71C-49A6-4B90-A916-744B0A7F6EC8}" srcId="{47F18FD1-A0EB-4BC6-A97A-51962070C212}" destId="{991EEFE9-5D92-4F1A-BB79-2058457D0A7F}" srcOrd="0" destOrd="0" parTransId="{308EDBF6-0184-44E1-B79B-BDEFD19C2002}" sibTransId="{3ADBD80E-0897-4A1B-AD5F-2082F240C35A}"/>
    <dgm:cxn modelId="{F3F9FD69-C756-4476-9381-FBD3305DAA30}" srcId="{460C39A4-9847-4A46-976B-66BB1A148006}" destId="{48547986-893F-4F2D-9BDD-431C5F021255}" srcOrd="2" destOrd="0" parTransId="{4A436E85-CF77-4F9B-9792-79551D1C3065}" sibTransId="{7EDF925D-F2CD-4675-B1BE-8769471F70C4}"/>
    <dgm:cxn modelId="{30C7BC3C-97D2-45E5-A78C-F9F94D0D7B2A}" type="presOf" srcId="{3C1CDE2A-5674-47B7-8256-D4C58FA804DC}" destId="{2419E4C5-ECAD-49E5-984E-185A22CDC45F}" srcOrd="0" destOrd="0" presId="urn:microsoft.com/office/officeart/2009/3/layout/IncreasingArrowsProcess"/>
    <dgm:cxn modelId="{42B8E6EE-4062-4C80-8BAA-62AD4C6DBD43}" srcId="{3C1CDE2A-5674-47B7-8256-D4C58FA804DC}" destId="{68CEF321-B28B-450D-8C3E-A59F5861A855}" srcOrd="0" destOrd="0" parTransId="{63BBC209-676B-4444-9A2F-922D59ED28D0}" sibTransId="{DD87CF5A-BD5F-40C3-909B-3F014EC3BB55}"/>
    <dgm:cxn modelId="{00A6EB5F-6E37-4FBB-952D-AB96226C38B8}" type="presOf" srcId="{B46D2B94-9E79-40DB-BEBA-42F0AC291D9E}" destId="{933238C7-C0F9-45DA-9FDE-4CB6B2DE020C}" srcOrd="0" destOrd="0" presId="urn:microsoft.com/office/officeart/2009/3/layout/IncreasingArrowsProcess"/>
    <dgm:cxn modelId="{054F9FAA-94A3-49B8-9064-306F01BC7605}" srcId="{460C39A4-9847-4A46-976B-66BB1A148006}" destId="{3C1CDE2A-5674-47B7-8256-D4C58FA804DC}" srcOrd="3" destOrd="0" parTransId="{CDE9E3FE-610C-493F-8700-49598548D0A0}" sibTransId="{3CDEFE83-4E6D-4D7C-82C6-8470A7B149AA}"/>
    <dgm:cxn modelId="{3AC99BA2-0689-4715-A137-CD17F1E079B8}" srcId="{47F18FD1-A0EB-4BC6-A97A-51962070C212}" destId="{19D8941B-3CDC-497E-BC50-565A1DE01B41}" srcOrd="1" destOrd="0" parTransId="{6F871E25-9AB3-4E67-B1F8-37C55E9DF283}" sibTransId="{78F813A7-7153-491E-8803-9DE9D3C91BDC}"/>
    <dgm:cxn modelId="{E2B18723-839F-4CAA-8996-B981E3414F9C}" type="presOf" srcId="{68CEF321-B28B-450D-8C3E-A59F5861A855}" destId="{B8126D71-034A-4565-BE39-FC3A5481DA60}" srcOrd="0" destOrd="0" presId="urn:microsoft.com/office/officeart/2009/3/layout/IncreasingArrowsProcess"/>
    <dgm:cxn modelId="{2B95CAD8-B352-4F2E-B5FA-346B2B14F0BB}" type="presOf" srcId="{258E5954-5AB7-4C04-87AA-055C5258FAE7}" destId="{0FC62AA0-3ACE-497B-B961-03846DDB5B40}" srcOrd="0" destOrd="1" presId="urn:microsoft.com/office/officeart/2009/3/layout/IncreasingArrowsProcess"/>
    <dgm:cxn modelId="{329517AD-4064-479A-ABF7-64A3887F8EE3}" type="presOf" srcId="{47F18FD1-A0EB-4BC6-A97A-51962070C212}" destId="{A5FC2CF5-173D-40D9-840F-D226A29870B8}" srcOrd="0" destOrd="0" presId="urn:microsoft.com/office/officeart/2009/3/layout/IncreasingArrowsProcess"/>
    <dgm:cxn modelId="{5DB9620F-75B6-464A-986C-46F8D5521C9B}" type="presOf" srcId="{19D8941B-3CDC-497E-BC50-565A1DE01B41}" destId="{5B69CB86-94F8-426D-ABFB-F720E6123EC1}" srcOrd="0" destOrd="1" presId="urn:microsoft.com/office/officeart/2009/3/layout/IncreasingArrowsProcess"/>
    <dgm:cxn modelId="{6940BCA3-3BD2-4312-9D3F-FA0BD9EA2119}" srcId="{47F18FD1-A0EB-4BC6-A97A-51962070C212}" destId="{1DC5B3B7-6FD2-4AEE-88C0-AA96B3491464}" srcOrd="2" destOrd="0" parTransId="{F7577217-BD45-412B-A846-C1120864047C}" sibTransId="{CB2472D7-CF74-484D-BEA5-3038577FF0BC}"/>
    <dgm:cxn modelId="{4D5F5683-E880-4CBB-AB4D-D2D7B0B0CC62}" srcId="{A8B77830-3ED7-49D7-B50C-67B826AD7566}" destId="{C3EAC0D4-B817-47AE-A578-D27AFFA0A319}" srcOrd="0" destOrd="0" parTransId="{56D72B6C-83FB-4EA7-A340-C612E1A09806}" sibTransId="{23ACE72B-5C49-4F6F-A8AF-052F2BA61A16}"/>
    <dgm:cxn modelId="{CC8E94F1-8494-4101-8BAA-716FA92409D3}" type="presOf" srcId="{637DE6DB-BF8A-42D1-B639-FCA196758D63}" destId="{933238C7-C0F9-45DA-9FDE-4CB6B2DE020C}" srcOrd="0" destOrd="1" presId="urn:microsoft.com/office/officeart/2009/3/layout/IncreasingArrowsProcess"/>
    <dgm:cxn modelId="{3B07C47D-7CBD-443E-B9FC-9C34B65F43F5}" srcId="{460C39A4-9847-4A46-976B-66BB1A148006}" destId="{47F18FD1-A0EB-4BC6-A97A-51962070C212}" srcOrd="0" destOrd="0" parTransId="{48DBFC7F-74C8-46A7-A718-8FA925ED3427}" sibTransId="{8E6CF288-D76E-4D03-B483-EE3185EF5192}"/>
    <dgm:cxn modelId="{22EA4BC0-FEF8-4EA5-B8B6-6A9EC5387AA3}" type="presOf" srcId="{C3EAC0D4-B817-47AE-A578-D27AFFA0A319}" destId="{0FC62AA0-3ACE-497B-B961-03846DDB5B40}" srcOrd="0" destOrd="0" presId="urn:microsoft.com/office/officeart/2009/3/layout/IncreasingArrowsProcess"/>
    <dgm:cxn modelId="{33350236-5DE6-4BFC-9309-355E3B603AE3}" type="presOf" srcId="{460C39A4-9847-4A46-976B-66BB1A148006}" destId="{1F6F68CA-42D0-4640-AB79-01C0F8408C86}" srcOrd="0" destOrd="0" presId="urn:microsoft.com/office/officeart/2009/3/layout/IncreasingArrowsProcess"/>
    <dgm:cxn modelId="{19DAF9C4-0576-4616-AFAD-F80FB7CBE908}" type="presOf" srcId="{991EEFE9-5D92-4F1A-BB79-2058457D0A7F}" destId="{5B69CB86-94F8-426D-ABFB-F720E6123EC1}" srcOrd="0" destOrd="0" presId="urn:microsoft.com/office/officeart/2009/3/layout/IncreasingArrowsProcess"/>
    <dgm:cxn modelId="{2E693A72-1EC1-45FF-A74E-7DC9CD8D5136}" srcId="{48547986-893F-4F2D-9BDD-431C5F021255}" destId="{637DE6DB-BF8A-42D1-B639-FCA196758D63}" srcOrd="1" destOrd="0" parTransId="{E959D935-554A-49A9-A259-2643E0720217}" sibTransId="{67653A2A-5755-4533-8794-CB3574C5CF11}"/>
    <dgm:cxn modelId="{D20B4000-7E28-479A-B2F1-06988D04F986}" type="presParOf" srcId="{1F6F68CA-42D0-4640-AB79-01C0F8408C86}" destId="{A5FC2CF5-173D-40D9-840F-D226A29870B8}" srcOrd="0" destOrd="0" presId="urn:microsoft.com/office/officeart/2009/3/layout/IncreasingArrowsProcess"/>
    <dgm:cxn modelId="{78101B2B-9651-44BF-8923-CB8CE32AFAA4}" type="presParOf" srcId="{1F6F68CA-42D0-4640-AB79-01C0F8408C86}" destId="{5B69CB86-94F8-426D-ABFB-F720E6123EC1}" srcOrd="1" destOrd="0" presId="urn:microsoft.com/office/officeart/2009/3/layout/IncreasingArrowsProcess"/>
    <dgm:cxn modelId="{491EEC3D-69B9-4968-812F-99B342E93FAF}" type="presParOf" srcId="{1F6F68CA-42D0-4640-AB79-01C0F8408C86}" destId="{B90C0D56-B32C-44CB-958B-0612E2734162}" srcOrd="2" destOrd="0" presId="urn:microsoft.com/office/officeart/2009/3/layout/IncreasingArrowsProcess"/>
    <dgm:cxn modelId="{A29A47B2-C984-4F65-9BE4-00461156E288}" type="presParOf" srcId="{1F6F68CA-42D0-4640-AB79-01C0F8408C86}" destId="{0FC62AA0-3ACE-497B-B961-03846DDB5B40}" srcOrd="3" destOrd="0" presId="urn:microsoft.com/office/officeart/2009/3/layout/IncreasingArrowsProcess"/>
    <dgm:cxn modelId="{7153494C-C6B6-4A0F-92C6-882AFD320218}" type="presParOf" srcId="{1F6F68CA-42D0-4640-AB79-01C0F8408C86}" destId="{A0E7DF8D-F619-41DF-9F28-F31E82468501}" srcOrd="4" destOrd="0" presId="urn:microsoft.com/office/officeart/2009/3/layout/IncreasingArrowsProcess"/>
    <dgm:cxn modelId="{FA4AFF00-1B52-4C9C-A567-2B3B45C10B63}" type="presParOf" srcId="{1F6F68CA-42D0-4640-AB79-01C0F8408C86}" destId="{933238C7-C0F9-45DA-9FDE-4CB6B2DE020C}" srcOrd="5" destOrd="0" presId="urn:microsoft.com/office/officeart/2009/3/layout/IncreasingArrowsProcess"/>
    <dgm:cxn modelId="{42BC4665-ED37-43E3-8590-AC70E0D0E245}" type="presParOf" srcId="{1F6F68CA-42D0-4640-AB79-01C0F8408C86}" destId="{2419E4C5-ECAD-49E5-984E-185A22CDC45F}" srcOrd="6" destOrd="0" presId="urn:microsoft.com/office/officeart/2009/3/layout/IncreasingArrowsProcess"/>
    <dgm:cxn modelId="{7E1D5AF7-05DF-482C-93CC-B4247C53B1DD}" type="presParOf" srcId="{1F6F68CA-42D0-4640-AB79-01C0F8408C86}" destId="{B8126D71-034A-4565-BE39-FC3A5481DA6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B2F0-23D3-4E4F-B0CF-2754A810AA01}">
      <dsp:nvSpPr>
        <dsp:cNvPr id="0" name=""/>
        <dsp:cNvSpPr/>
      </dsp:nvSpPr>
      <dsp:spPr>
        <a:xfrm>
          <a:off x="338003" y="0"/>
          <a:ext cx="4329904" cy="27061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0F871-3FE3-4AA1-B21E-8E76F1D29560}">
      <dsp:nvSpPr>
        <dsp:cNvPr id="0" name=""/>
        <dsp:cNvSpPr/>
      </dsp:nvSpPr>
      <dsp:spPr>
        <a:xfrm>
          <a:off x="595497" y="2012322"/>
          <a:ext cx="99587" cy="99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B054C-C9A2-4F63-B065-5DEE4B1D3ABF}">
      <dsp:nvSpPr>
        <dsp:cNvPr id="0" name=""/>
        <dsp:cNvSpPr/>
      </dsp:nvSpPr>
      <dsp:spPr>
        <a:xfrm>
          <a:off x="705487" y="2047921"/>
          <a:ext cx="954792" cy="64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0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 проектов в сфере производства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487" y="2047921"/>
        <a:ext cx="954792" cy="644073"/>
      </dsp:txXfrm>
    </dsp:sp>
    <dsp:sp modelId="{89698EFC-484C-4736-B4BD-EE453607E481}">
      <dsp:nvSpPr>
        <dsp:cNvPr id="0" name=""/>
        <dsp:cNvSpPr/>
      </dsp:nvSpPr>
      <dsp:spPr>
        <a:xfrm>
          <a:off x="1299106" y="1382863"/>
          <a:ext cx="173196" cy="173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C5FDB-F573-499C-B969-BCF9E4F2DA7C}">
      <dsp:nvSpPr>
        <dsp:cNvPr id="0" name=""/>
        <dsp:cNvSpPr/>
      </dsp:nvSpPr>
      <dsp:spPr>
        <a:xfrm>
          <a:off x="1385705" y="1469461"/>
          <a:ext cx="909279" cy="123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3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</a:t>
          </a: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проектов в сфере услуг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705" y="1469461"/>
        <a:ext cx="909279" cy="1236728"/>
      </dsp:txXfrm>
    </dsp:sp>
    <dsp:sp modelId="{54041850-2A56-4089-91FA-74CFBEEDD032}">
      <dsp:nvSpPr>
        <dsp:cNvPr id="0" name=""/>
        <dsp:cNvSpPr/>
      </dsp:nvSpPr>
      <dsp:spPr>
        <a:xfrm>
          <a:off x="2197562" y="919022"/>
          <a:ext cx="229484" cy="229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8EB8B-D32D-4A21-97A2-CDB70BF53143}">
      <dsp:nvSpPr>
        <dsp:cNvPr id="0" name=""/>
        <dsp:cNvSpPr/>
      </dsp:nvSpPr>
      <dsp:spPr>
        <a:xfrm>
          <a:off x="2312627" y="984720"/>
          <a:ext cx="1083579" cy="66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599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Создано 155 новых рабочих мест в 2017 году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2627" y="984720"/>
        <a:ext cx="1083579" cy="667281"/>
      </dsp:txXfrm>
    </dsp:sp>
    <dsp:sp modelId="{E20AF8E1-A896-4B42-9614-40EC3DF0F491}">
      <dsp:nvSpPr>
        <dsp:cNvPr id="0" name=""/>
        <dsp:cNvSpPr/>
      </dsp:nvSpPr>
      <dsp:spPr>
        <a:xfrm>
          <a:off x="3176120" y="612140"/>
          <a:ext cx="307423" cy="307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0F9B3-E0B9-4C76-BFDF-33E0983012AF}">
      <dsp:nvSpPr>
        <dsp:cNvPr id="0" name=""/>
        <dsp:cNvSpPr/>
      </dsp:nvSpPr>
      <dsp:spPr>
        <a:xfrm>
          <a:off x="3395422" y="637265"/>
          <a:ext cx="1254069" cy="97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7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2020 года планируется создание </a:t>
          </a:r>
          <a:b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2 500 тыс. новых рабочих мест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5422" y="637265"/>
        <a:ext cx="1254069" cy="970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C2CF5-173D-40D9-840F-D226A29870B8}">
      <dsp:nvSpPr>
        <dsp:cNvPr id="0" name=""/>
        <dsp:cNvSpPr/>
      </dsp:nvSpPr>
      <dsp:spPr>
        <a:xfrm>
          <a:off x="522544" y="548496"/>
          <a:ext cx="10135223" cy="147553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424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создания благоприятного инвестиционного климата и привлечения  инвестиций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544" y="917380"/>
        <a:ext cx="9766339" cy="737768"/>
      </dsp:txXfrm>
    </dsp:sp>
    <dsp:sp modelId="{5B69CB86-94F8-426D-ABFB-F720E6123EC1}">
      <dsp:nvSpPr>
        <dsp:cNvPr id="0" name=""/>
        <dsp:cNvSpPr/>
      </dsp:nvSpPr>
      <dsp:spPr>
        <a:xfrm>
          <a:off x="541607" y="1622432"/>
          <a:ext cx="2336169" cy="2091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место не ниже 48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Национальном рейтинге состояния инвестиционного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климата;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внедрение целевых моделей по инвестиционной привлекательности не менее 95%;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доведение объема инвестиций в основной капитал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менее 370 млрд. рублей;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не менее 5 соглашений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ГЧП/МЧП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сфере общественной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инфраструктуры.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607" y="1622432"/>
        <a:ext cx="2336169" cy="2091023"/>
      </dsp:txXfrm>
    </dsp:sp>
    <dsp:sp modelId="{B90C0D56-B32C-44CB-958B-0612E2734162}">
      <dsp:nvSpPr>
        <dsp:cNvPr id="0" name=""/>
        <dsp:cNvSpPr/>
      </dsp:nvSpPr>
      <dsp:spPr>
        <a:xfrm>
          <a:off x="2858713" y="1040167"/>
          <a:ext cx="7799054" cy="147553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424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развития предпринимательства и туризма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8713" y="1409051"/>
        <a:ext cx="7430170" cy="737768"/>
      </dsp:txXfrm>
    </dsp:sp>
    <dsp:sp modelId="{0FC62AA0-3ACE-497B-B961-03846DDB5B40}">
      <dsp:nvSpPr>
        <dsp:cNvPr id="0" name=""/>
        <dsp:cNvSpPr/>
      </dsp:nvSpPr>
      <dsp:spPr>
        <a:xfrm>
          <a:off x="2875954" y="2081084"/>
          <a:ext cx="2336169" cy="1632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внедрение целевых моделей упрощения процедур бизнеса не менее 95%;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рост числа действующих МСП на 3%;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въездного туризма не менее 2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%.</a:t>
          </a:r>
        </a:p>
      </dsp:txBody>
      <dsp:txXfrm>
        <a:off x="2875954" y="2081084"/>
        <a:ext cx="2336169" cy="1632383"/>
      </dsp:txXfrm>
    </dsp:sp>
    <dsp:sp modelId="{A0E7DF8D-F619-41DF-9F28-F31E82468501}">
      <dsp:nvSpPr>
        <dsp:cNvPr id="0" name=""/>
        <dsp:cNvSpPr/>
      </dsp:nvSpPr>
      <dsp:spPr>
        <a:xfrm>
          <a:off x="5194882" y="1531838"/>
          <a:ext cx="5462885" cy="147553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424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стимулирования развития местного производства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4882" y="1900722"/>
        <a:ext cx="5094001" cy="737768"/>
      </dsp:txXfrm>
    </dsp:sp>
    <dsp:sp modelId="{933238C7-C0F9-45DA-9FDE-4CB6B2DE020C}">
      <dsp:nvSpPr>
        <dsp:cNvPr id="0" name=""/>
        <dsp:cNvSpPr/>
      </dsp:nvSpPr>
      <dsp:spPr>
        <a:xfrm>
          <a:off x="5199321" y="2599991"/>
          <a:ext cx="2336169" cy="1113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создать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поддержки местного производства Республики Саха (Якутия);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обеспечить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мер, направленных на развитие местного производства и создания не менее 500 новых рабочих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9321" y="2599991"/>
        <a:ext cx="2336169" cy="1113471"/>
      </dsp:txXfrm>
    </dsp:sp>
    <dsp:sp modelId="{2419E4C5-ECAD-49E5-984E-185A22CDC45F}">
      <dsp:nvSpPr>
        <dsp:cNvPr id="0" name=""/>
        <dsp:cNvSpPr/>
      </dsp:nvSpPr>
      <dsp:spPr>
        <a:xfrm>
          <a:off x="7531051" y="2023509"/>
          <a:ext cx="3126716" cy="147553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424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развития инноваций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1051" y="2392393"/>
        <a:ext cx="2757832" cy="737768"/>
      </dsp:txXfrm>
    </dsp:sp>
    <dsp:sp modelId="{B8126D71-034A-4565-BE39-FC3A5481DA60}">
      <dsp:nvSpPr>
        <dsp:cNvPr id="0" name=""/>
        <dsp:cNvSpPr/>
      </dsp:nvSpPr>
      <dsp:spPr>
        <a:xfrm>
          <a:off x="7537393" y="3007396"/>
          <a:ext cx="2357452" cy="703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создать Парк высоких технологий «ИТ-Парк» в г. Якутске.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7393" y="3007396"/>
        <a:ext cx="2357452" cy="703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20" cy="497937"/>
          </a:xfrm>
          <a:prstGeom prst="rect">
            <a:avLst/>
          </a:prstGeom>
        </p:spPr>
        <p:txBody>
          <a:bodyPr vert="horz" lIns="92595" tIns="46298" rIns="92595" bIns="462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40" y="1"/>
            <a:ext cx="2945820" cy="497937"/>
          </a:xfrm>
          <a:prstGeom prst="rect">
            <a:avLst/>
          </a:prstGeom>
        </p:spPr>
        <p:txBody>
          <a:bodyPr vert="horz" lIns="92595" tIns="46298" rIns="92595" bIns="46298" rtlCol="0"/>
          <a:lstStyle>
            <a:lvl1pPr algn="r">
              <a:defRPr sz="1200"/>
            </a:lvl1pPr>
          </a:lstStyle>
          <a:p>
            <a:fld id="{D4D63645-108F-483E-ADDC-A16586E0482F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88"/>
            <a:ext cx="2945820" cy="497937"/>
          </a:xfrm>
          <a:prstGeom prst="rect">
            <a:avLst/>
          </a:prstGeom>
        </p:spPr>
        <p:txBody>
          <a:bodyPr vert="horz" lIns="92595" tIns="46298" rIns="92595" bIns="462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40" y="9430288"/>
            <a:ext cx="2945820" cy="497937"/>
          </a:xfrm>
          <a:prstGeom prst="rect">
            <a:avLst/>
          </a:prstGeom>
        </p:spPr>
        <p:txBody>
          <a:bodyPr vert="horz" lIns="92595" tIns="46298" rIns="92595" bIns="46298" rtlCol="0" anchor="b"/>
          <a:lstStyle>
            <a:lvl1pPr algn="r">
              <a:defRPr sz="1200"/>
            </a:lvl1pPr>
          </a:lstStyle>
          <a:p>
            <a:fld id="{3E1B0785-DB95-4CCD-A63F-275120B6D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20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2595" tIns="46298" rIns="92595" bIns="462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2595" tIns="46298" rIns="92595" bIns="46298" rtlCol="0"/>
          <a:lstStyle>
            <a:lvl1pPr algn="r">
              <a:defRPr sz="1200"/>
            </a:lvl1pPr>
          </a:lstStyle>
          <a:p>
            <a:fld id="{8456FD78-F21E-47B3-925F-A517F530C58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5" tIns="46298" rIns="92595" bIns="462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595" tIns="46298" rIns="92595" bIns="462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595" tIns="46298" rIns="92595" bIns="462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595" tIns="46298" rIns="92595" bIns="46298" rtlCol="0" anchor="b"/>
          <a:lstStyle>
            <a:lvl1pPr algn="r">
              <a:defRPr sz="1200"/>
            </a:lvl1pPr>
          </a:lstStyle>
          <a:p>
            <a:fld id="{CA380EAB-5D7A-4FB9-96A4-5189B920B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2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EAB-5D7A-4FB9-96A4-5189B920B5F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4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EAB-5D7A-4FB9-96A4-5189B920B5F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21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EAB-5D7A-4FB9-96A4-5189B920B5F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1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EAB-5D7A-4FB9-96A4-5189B920B5F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90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69EB-2A25-459C-BEB8-6F08E1AF7792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05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9338-74E9-4CE9-BA2D-209A5C3566F7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22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41A1-BD2B-4D08-9A3E-2C238CC769CD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2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4229_15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5248"/>
          <a:stretch/>
        </p:blipFill>
        <p:spPr>
          <a:xfrm>
            <a:off x="0" y="2895600"/>
            <a:ext cx="12192000" cy="3962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3267" y="1220352"/>
            <a:ext cx="9984317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3267" y="2336160"/>
            <a:ext cx="9984317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9" name="Image 8" descr="total-bandeau 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4" y="373063"/>
            <a:ext cx="8493195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0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583267" y="2130426"/>
            <a:ext cx="9694333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583267" y="3682360"/>
            <a:ext cx="9694333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0" name="Image 9" descr="total-bandeau 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063"/>
            <a:ext cx="8493195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01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Министерство инвестиционного развития и предпринимательства РС(Я)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412875"/>
            <a:ext cx="10957984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54678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493953"/>
            <a:ext cx="103632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Министерство инвестиционного развития и предпринимательства РС(Я)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904000" y="0"/>
            <a:ext cx="288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26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Министерство инвестиционного развития и предпринимательства РС(Я)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2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412875"/>
            <a:ext cx="10957984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Министерство инвестиционного развития и предпринимательства РС(Я)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5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Министерство инвестиционного развития и предпринимательства РС(Я)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1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ECDE-B079-4EA1-8799-E28C10B348D9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49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0F0E-6071-4C10-908E-3F7B815C01C3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08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6E1-9CBE-4E86-B06E-83A1072D8061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81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501F-D678-4F21-89F7-070CAB30A662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00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2254-3FB5-45D6-925B-900C13503F46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97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AEA3-5BFB-4E58-9EC7-C4CC2F847319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40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77A7-123E-48E3-9408-E77024F5C902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30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E053-25A4-44D6-8C3C-23E2FCEE842F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0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6210-A407-4BA6-A918-57B7281AFA1E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B6A1-A420-4677-8289-DDB6A87C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3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11917"/>
            <a:ext cx="7416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defTabSz="457200"/>
            <a:r>
              <a:rPr lang="ru-RU">
                <a:solidFill>
                  <a:prstClr val="black"/>
                </a:solidFill>
              </a:rPr>
              <a:t>Министерство инвестиционного развития и предпринимательства РС(Я)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411917"/>
            <a:ext cx="967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pPr defTabSz="457200"/>
            <a:fld id="{21F90BE8-D879-4F46-ACF9-7BCC67DCFB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1741" y="0"/>
            <a:ext cx="15026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850"/>
            <a:ext cx="115824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46784" y="6376991"/>
            <a:ext cx="133561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9839856" y="6594214"/>
            <a:ext cx="365125" cy="2117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09600" y="1412876"/>
            <a:ext cx="10957984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185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slide" Target="slide9.xml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slide" Target="slide1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slide" Target="slide3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chart" Target="../charts/chart9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8.xml"/><Relationship Id="rId4" Type="http://schemas.openxmlformats.org/officeDocument/2006/relationships/diagramData" Target="../diagrams/data1.xml"/><Relationship Id="rId9" Type="http://schemas.openxmlformats.org/officeDocument/2006/relationships/chart" Target="../charts/chart7.xml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10.xml"/><Relationship Id="rId7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slide" Target="slide5.xml"/><Relationship Id="rId4" Type="http://schemas.openxmlformats.org/officeDocument/2006/relationships/image" Target="../media/image3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11.xml"/><Relationship Id="rId4" Type="http://schemas.openxmlformats.org/officeDocument/2006/relationships/image" Target="../media/image35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3" Type="http://schemas.openxmlformats.org/officeDocument/2006/relationships/image" Target="../media/image39.jpeg"/><Relationship Id="rId21" Type="http://schemas.openxmlformats.org/officeDocument/2006/relationships/slide" Target="slide7.xml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jpeg"/><Relationship Id="rId16" Type="http://schemas.openxmlformats.org/officeDocument/2006/relationships/image" Target="../media/image5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rsi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3914" y="98853"/>
            <a:ext cx="3113902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4400" y="3828391"/>
            <a:ext cx="3175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инвестиционного развития и предпринимательства Республики Саха (Якутия)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891685" y="952102"/>
            <a:ext cx="7725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инвестиционного развития и предпринимательства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Якутия)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основных задачах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903" y="98853"/>
            <a:ext cx="3484740" cy="963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4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89" y="1147140"/>
            <a:ext cx="2164470" cy="21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58931" y="533675"/>
            <a:ext cx="360000" cy="360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24400" y="6354287"/>
            <a:ext cx="2743200" cy="365125"/>
          </a:xfrm>
        </p:spPr>
        <p:txBody>
          <a:bodyPr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 2018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0891" y="521060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инвестиционного развития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1700" cap="none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 (Я)</a:t>
            </a:r>
          </a:p>
          <a:p>
            <a:pPr algn="r"/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САФРОНОВ</a:t>
            </a:r>
            <a:endParaRPr lang="ru-RU" sz="1700" cap="none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82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ers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11" name="Номер слайда 4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6" name="Shape 118" descr="LOGO IPK.png"/>
          <p:cNvPicPr preferRelativeResize="0"/>
          <p:nvPr/>
        </p:nvPicPr>
        <p:blipFill rotWithShape="1">
          <a:blip r:embed="rId3" cstate="print">
            <a:alphaModFix/>
          </a:blip>
          <a:srcRect l="12144" r="12144"/>
          <a:stretch/>
        </p:blipFill>
        <p:spPr>
          <a:xfrm>
            <a:off x="9982200" y="1320083"/>
            <a:ext cx="1273224" cy="85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re 325"/>
          <p:cNvSpPr txBox="1">
            <a:spLocks/>
          </p:cNvSpPr>
          <p:nvPr/>
        </p:nvSpPr>
        <p:spPr bwMode="auto">
          <a:xfrm>
            <a:off x="1465996" y="121885"/>
            <a:ext cx="10356627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опережающего развития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Саха (Якутия)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00220" y="981748"/>
            <a:ext cx="41837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ИНДУСТРИАЛЬНЫЙ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КАНГАЛАССЫ</a:t>
            </a:r>
          </a:p>
          <a:p>
            <a:pPr marL="8572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резидентов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рабочих мест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399,0 млн. руб. инвестиций</a:t>
            </a:r>
          </a:p>
          <a:p>
            <a:pPr marL="85725">
              <a:lnSpc>
                <a:spcPct val="150000"/>
              </a:lnSpc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резиденты: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«Саха-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Липснеле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«Теплый край»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«БИГЭ»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0220" y="3614721"/>
            <a:ext cx="3530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ТОСЭР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ЯКУТИЯ»</a:t>
            </a:r>
          </a:p>
          <a:p>
            <a:pPr marL="8572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резидентов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 рабочих мест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4 531,4 млн. руб. инвестиций </a:t>
            </a:r>
          </a:p>
          <a:p>
            <a:pPr marL="85725">
              <a:lnSpc>
                <a:spcPct val="150000"/>
              </a:lnSpc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резиденты: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Инаглинский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857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«ЦТЗ «БЕЛАЗ-24»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013875" y="1073825"/>
            <a:ext cx="5475826" cy="4897982"/>
            <a:chOff x="-36512" y="20538"/>
            <a:chExt cx="5795535" cy="51435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5133835-201B-4A56-A238-8B19B041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36512" y="20538"/>
              <a:ext cx="5795535" cy="5143500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C47E1C0-ED23-4B17-81D7-EBA582505BAB}"/>
                </a:ext>
              </a:extLst>
            </p:cNvPr>
            <p:cNvSpPr/>
            <p:nvPr/>
          </p:nvSpPr>
          <p:spPr>
            <a:xfrm>
              <a:off x="2483768" y="3219822"/>
              <a:ext cx="360040" cy="360040"/>
            </a:xfrm>
            <a:prstGeom prst="ellipse">
              <a:avLst/>
            </a:prstGeom>
            <a:solidFill>
              <a:srgbClr val="0070C0"/>
            </a:solidFill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0" lon="0" rev="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+mj-lt"/>
                </a:rPr>
                <a:t>1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3ABA1C6C-0429-45F5-B0E8-EBE04EF9F109}"/>
                </a:ext>
              </a:extLst>
            </p:cNvPr>
            <p:cNvSpPr/>
            <p:nvPr/>
          </p:nvSpPr>
          <p:spPr>
            <a:xfrm>
              <a:off x="1835696" y="4443958"/>
              <a:ext cx="360040" cy="360040"/>
            </a:xfrm>
            <a:prstGeom prst="ellipse">
              <a:avLst/>
            </a:prstGeom>
            <a:solidFill>
              <a:srgbClr val="0070C0"/>
            </a:solidFill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0" lon="0" rev="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+mj-lt"/>
                </a:rPr>
                <a:t>2</a:t>
              </a: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6782623" y="3559005"/>
            <a:ext cx="5040000" cy="25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верх 26">
            <a:hlinkClick r:id="rId5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187E4886-460C-428B-A398-9C41D06804A5" descr="187E4886-460C-428B-A398-9C41D06804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6168" y="3872182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20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2298448"/>
              </p:ext>
            </p:extLst>
          </p:nvPr>
        </p:nvGraphicFramePr>
        <p:xfrm>
          <a:off x="685799" y="500393"/>
          <a:ext cx="111803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version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6" name="Titre 325"/>
          <p:cNvSpPr txBox="1">
            <a:spLocks/>
          </p:cNvSpPr>
          <p:nvPr/>
        </p:nvSpPr>
        <p:spPr bwMode="auto">
          <a:xfrm>
            <a:off x="1465997" y="315784"/>
            <a:ext cx="71446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верх 7">
            <a:hlinkClick r:id="rId7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06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rsion1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8009" y="81600"/>
            <a:ext cx="3113902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207" y="3013502"/>
            <a:ext cx="83715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1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21329" y="234855"/>
            <a:ext cx="11668313" cy="516267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развития местного производства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669629" y="825758"/>
            <a:ext cx="95223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ИП </a:t>
            </a:r>
            <a:r>
              <a:rPr lang="ru-RU" sz="1600" b="1" dirty="0" err="1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Маркевич</a:t>
            </a:r>
            <a:r>
              <a:rPr lang="ru-RU" sz="16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Н.И., </a:t>
            </a:r>
            <a:r>
              <a:rPr lang="ru-RU" sz="1600" b="1" dirty="0" err="1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Булунский</a:t>
            </a:r>
            <a:r>
              <a:rPr lang="ru-RU" sz="16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улус, п. Тикси: </a:t>
            </a:r>
          </a:p>
          <a:p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Объем поддержки - 830 941,0 руб. (возмещение коммунальных расходов: 500,0 тыс.руб. – 2015 г.; </a:t>
            </a:r>
            <a:b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330,94 тыс. руб. – 2016 г.)</a:t>
            </a:r>
            <a:endParaRPr lang="ru-RU" sz="15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Вид деятельности: производство хлеба и мучных кондитерских изделий; молочной продукции; безалкогольных напитков</a:t>
            </a:r>
            <a:endParaRPr lang="ru-RU" sz="15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Выпускаемая продукция: хлеб, кондитерские изделия (коржи, пирожные, торты и т.д.). Хлебопекарня обеспечивает п. Тикси и Тикси-3, бюджетные организации поселка (школа, детсады, центральная больница)</a:t>
            </a: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283952"/>
              </p:ext>
            </p:extLst>
          </p:nvPr>
        </p:nvGraphicFramePr>
        <p:xfrm>
          <a:off x="3247597" y="2483902"/>
          <a:ext cx="8313683" cy="655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1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11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528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предприятия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отчислений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801 191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4 769 380  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13 541 156  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406 958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765 424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770 216  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 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 </a:t>
                      </a:r>
                      <a:endParaRPr lang="ru-RU" sz="14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6" name="Picture 2" descr="Z:\СЗА\2017\Для оценки эффективности\Октябрь\фото\ИП Маркевич\WhatsApp Image 2017-10-17 at 12.58.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504" y="956663"/>
            <a:ext cx="2158125" cy="1618593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2786782" y="3375244"/>
            <a:ext cx="87744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ИП </a:t>
            </a:r>
            <a:r>
              <a:rPr lang="ru-RU" sz="1600" b="1" dirty="0" err="1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Софронеев</a:t>
            </a:r>
            <a:r>
              <a:rPr lang="ru-RU" sz="16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М.А.,  частный детский сад «Белоснежка», г. Якутск: </a:t>
            </a:r>
          </a:p>
          <a:p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Объем поддержки - 15 427 191,00 руб. (дошкольные образовательные центры: 15,0 млн.руб. – 2015 г.; возмещение процентных ставок: 427,19 тыс.руб. –2015 г.)</a:t>
            </a:r>
            <a:r>
              <a:rPr lang="ru-RU" sz="15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Вид деятельности: дошкольное и начальное общее образование</a:t>
            </a:r>
            <a:endParaRPr lang="ru-RU" sz="15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2 детских образовательных центра</a:t>
            </a: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466859"/>
              </p:ext>
            </p:extLst>
          </p:nvPr>
        </p:nvGraphicFramePr>
        <p:xfrm>
          <a:off x="3266865" y="5611475"/>
          <a:ext cx="8313683" cy="82193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1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11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456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предприятия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отчислений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b="1" i="0" u="none" strike="noStrike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500" b="1" i="0" u="none" strike="noStrike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4 336 680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12 396 800  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42 210 523  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153 000  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1 986 073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7 418 028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0" name="Picture 3" descr="Z:\Ящик ФЭО\Фото МСП\ИП Софоронеев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9" y="3502606"/>
            <a:ext cx="2160001" cy="1620000"/>
          </a:xfrm>
          <a:prstGeom prst="rect">
            <a:avLst/>
          </a:prstGeom>
          <a:noFill/>
        </p:spPr>
      </p:pic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1337689"/>
              </p:ext>
            </p:extLst>
          </p:nvPr>
        </p:nvGraphicFramePr>
        <p:xfrm>
          <a:off x="3266865" y="4590179"/>
          <a:ext cx="6274677" cy="96445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82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площадь,</a:t>
                      </a:r>
                      <a:r>
                        <a:rPr lang="ru-RU" sz="15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кв.м.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мест для детей, ед.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500" b="1" i="0" u="none" strike="noStrike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7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1500" b="0" i="0" u="none" strike="noStrike" dirty="0">
                        <a:solidFill>
                          <a:srgbClr val="0E522E"/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Рисунок 10" descr="versio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83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3618" y="122014"/>
            <a:ext cx="10436382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800" b="0" dirty="0"/>
              <a:t>Формирование благоприятного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инвестиционного </a:t>
            </a:r>
            <a:r>
              <a:rPr lang="ru-RU" sz="2800" b="0" dirty="0"/>
              <a:t>климата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8534" y="1090377"/>
            <a:ext cx="828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модели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5090121"/>
              </p:ext>
            </p:extLst>
          </p:nvPr>
        </p:nvGraphicFramePr>
        <p:xfrm>
          <a:off x="965108" y="1589386"/>
          <a:ext cx="10436087" cy="123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392650" y="3697539"/>
            <a:ext cx="2144684" cy="1745673"/>
            <a:chOff x="1394460" y="2410691"/>
            <a:chExt cx="2144684" cy="1745673"/>
          </a:xfrm>
        </p:grpSpPr>
        <p:sp>
          <p:nvSpPr>
            <p:cNvPr id="30" name="Овал 29"/>
            <p:cNvSpPr/>
            <p:nvPr/>
          </p:nvSpPr>
          <p:spPr>
            <a:xfrm>
              <a:off x="1394460" y="2410691"/>
              <a:ext cx="2144684" cy="174567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3467" y="2612080"/>
              <a:ext cx="1166670" cy="863146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348639" y="5097686"/>
            <a:ext cx="223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разрешений на строительство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0808" y="3130836"/>
            <a:ext cx="1612524" cy="720000"/>
            <a:chOff x="660808" y="5243653"/>
            <a:chExt cx="1612524" cy="720000"/>
          </a:xfrm>
        </p:grpSpPr>
        <p:sp>
          <p:nvSpPr>
            <p:cNvPr id="28" name="Блок-схема: задержка 27"/>
            <p:cNvSpPr/>
            <p:nvPr/>
          </p:nvSpPr>
          <p:spPr>
            <a:xfrm>
              <a:off x="1467070" y="5243928"/>
              <a:ext cx="806262" cy="719725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  <a:effectLst>
              <a:glow rad="127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задержка 28"/>
            <p:cNvSpPr/>
            <p:nvPr/>
          </p:nvSpPr>
          <p:spPr>
            <a:xfrm flipH="1">
              <a:off x="660808" y="5243927"/>
              <a:ext cx="806262" cy="719725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8090" y="5243653"/>
              <a:ext cx="588660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67070" y="5243653"/>
              <a:ext cx="624190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2420" y="5448584"/>
              <a:ext cx="540000" cy="31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63165" y="5448585"/>
              <a:ext cx="432000" cy="31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66077" y="3487527"/>
            <a:ext cx="79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21820" y="3697539"/>
            <a:ext cx="2144684" cy="1745673"/>
            <a:chOff x="1400825" y="2410691"/>
            <a:chExt cx="2144684" cy="1745673"/>
          </a:xfrm>
        </p:grpSpPr>
        <p:sp>
          <p:nvSpPr>
            <p:cNvPr id="45" name="Овал 44"/>
            <p:cNvSpPr/>
            <p:nvPr/>
          </p:nvSpPr>
          <p:spPr>
            <a:xfrm>
              <a:off x="1400825" y="2410691"/>
              <a:ext cx="2144684" cy="174567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00" t="3705" r="9567" b="5437"/>
            <a:stretch/>
          </p:blipFill>
          <p:spPr>
            <a:xfrm>
              <a:off x="1963580" y="2627437"/>
              <a:ext cx="1019175" cy="859169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2489307" y="4989964"/>
            <a:ext cx="2657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прав собственности на земельные участки и недвижимости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89688" y="3130836"/>
            <a:ext cx="1612524" cy="720000"/>
            <a:chOff x="2989688" y="5243653"/>
            <a:chExt cx="1612524" cy="720000"/>
          </a:xfrm>
        </p:grpSpPr>
        <p:sp>
          <p:nvSpPr>
            <p:cNvPr id="43" name="Блок-схема: задержка 42"/>
            <p:cNvSpPr/>
            <p:nvPr/>
          </p:nvSpPr>
          <p:spPr>
            <a:xfrm>
              <a:off x="3795950" y="5243928"/>
              <a:ext cx="806262" cy="719725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  <a:effectLst>
              <a:glow rad="127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задержка 43"/>
            <p:cNvSpPr/>
            <p:nvPr/>
          </p:nvSpPr>
          <p:spPr>
            <a:xfrm flipH="1">
              <a:off x="2989688" y="5243927"/>
              <a:ext cx="806262" cy="719725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86970" y="5243653"/>
              <a:ext cx="588660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95950" y="5243653"/>
              <a:ext cx="624190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65300" y="5419123"/>
              <a:ext cx="4320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4045" y="5419124"/>
              <a:ext cx="28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60861" y="3487527"/>
            <a:ext cx="72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050989" y="3697539"/>
            <a:ext cx="2148388" cy="1745673"/>
            <a:chOff x="1400825" y="2410691"/>
            <a:chExt cx="2144684" cy="1745673"/>
          </a:xfrm>
        </p:grpSpPr>
        <p:sp>
          <p:nvSpPr>
            <p:cNvPr id="60" name="Овал 59"/>
            <p:cNvSpPr/>
            <p:nvPr/>
          </p:nvSpPr>
          <p:spPr>
            <a:xfrm>
              <a:off x="1400825" y="2410691"/>
              <a:ext cx="2144684" cy="174567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35" t="5322" r="2052" b="2385"/>
            <a:stretch/>
          </p:blipFill>
          <p:spPr>
            <a:xfrm>
              <a:off x="2043371" y="2635323"/>
              <a:ext cx="851018" cy="813404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49" name="TextBox 48"/>
          <p:cNvSpPr txBox="1"/>
          <p:nvPr/>
        </p:nvSpPr>
        <p:spPr>
          <a:xfrm>
            <a:off x="4815733" y="4989964"/>
            <a:ext cx="265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кадастровый учет земельных участков и недвижимости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18568" y="3130836"/>
            <a:ext cx="1615310" cy="720000"/>
            <a:chOff x="5318568" y="5243653"/>
            <a:chExt cx="1615310" cy="720000"/>
          </a:xfrm>
        </p:grpSpPr>
        <p:sp>
          <p:nvSpPr>
            <p:cNvPr id="58" name="Блок-схема: задержка 57"/>
            <p:cNvSpPr/>
            <p:nvPr/>
          </p:nvSpPr>
          <p:spPr>
            <a:xfrm>
              <a:off x="6126223" y="5243928"/>
              <a:ext cx="807655" cy="719725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  <a:effectLst>
              <a:glow rad="127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задержка 58"/>
            <p:cNvSpPr/>
            <p:nvPr/>
          </p:nvSpPr>
          <p:spPr>
            <a:xfrm flipH="1">
              <a:off x="5318568" y="5243927"/>
              <a:ext cx="807655" cy="719725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16191" y="5243653"/>
              <a:ext cx="589677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26223" y="5243653"/>
              <a:ext cx="625268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94656" y="5419123"/>
              <a:ext cx="43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22483" y="5419124"/>
              <a:ext cx="432746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799301" y="3487527"/>
            <a:ext cx="68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7383862" y="3697539"/>
            <a:ext cx="2144684" cy="1745673"/>
            <a:chOff x="1396538" y="2410691"/>
            <a:chExt cx="2144684" cy="1745673"/>
          </a:xfrm>
        </p:grpSpPr>
        <p:sp>
          <p:nvSpPr>
            <p:cNvPr id="75" name="Овал 74"/>
            <p:cNvSpPr/>
            <p:nvPr/>
          </p:nvSpPr>
          <p:spPr>
            <a:xfrm>
              <a:off x="1396538" y="2410691"/>
              <a:ext cx="2144684" cy="174567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06" t="3386" r="17927" b="4766"/>
            <a:stretch/>
          </p:blipFill>
          <p:spPr>
            <a:xfrm>
              <a:off x="2041411" y="2694391"/>
              <a:ext cx="854937" cy="741973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64" name="TextBox 63"/>
          <p:cNvSpPr txBox="1"/>
          <p:nvPr/>
        </p:nvSpPr>
        <p:spPr>
          <a:xfrm>
            <a:off x="7340203" y="5097686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присоединение 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сетям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650233" y="3130836"/>
            <a:ext cx="1612524" cy="720000"/>
            <a:chOff x="7650233" y="5243653"/>
            <a:chExt cx="1612524" cy="720000"/>
          </a:xfrm>
        </p:grpSpPr>
        <p:sp>
          <p:nvSpPr>
            <p:cNvPr id="73" name="Блок-схема: задержка 72"/>
            <p:cNvSpPr/>
            <p:nvPr/>
          </p:nvSpPr>
          <p:spPr>
            <a:xfrm>
              <a:off x="8456495" y="5243928"/>
              <a:ext cx="806262" cy="719725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  <a:effectLst>
              <a:glow rad="12700"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Блок-схема: задержка 73"/>
            <p:cNvSpPr/>
            <p:nvPr/>
          </p:nvSpPr>
          <p:spPr>
            <a:xfrm flipH="1">
              <a:off x="7650233" y="5243927"/>
              <a:ext cx="806262" cy="719725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47515" y="5243653"/>
              <a:ext cx="588660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456495" y="5243653"/>
              <a:ext cx="624190" cy="2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стало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71845" y="5448584"/>
              <a:ext cx="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552590" y="5448585"/>
              <a:ext cx="43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130033" y="3487527"/>
            <a:ext cx="67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9713032" y="3697539"/>
            <a:ext cx="2144684" cy="1745673"/>
            <a:chOff x="1396538" y="2410691"/>
            <a:chExt cx="2144684" cy="1745673"/>
          </a:xfrm>
        </p:grpSpPr>
        <p:sp>
          <p:nvSpPr>
            <p:cNvPr id="90" name="Овал 89"/>
            <p:cNvSpPr/>
            <p:nvPr/>
          </p:nvSpPr>
          <p:spPr>
            <a:xfrm>
              <a:off x="1396538" y="2410691"/>
              <a:ext cx="2144684" cy="174567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803" r="21726" b="12566"/>
            <a:stretch/>
          </p:blipFill>
          <p:spPr>
            <a:xfrm>
              <a:off x="2041048" y="2704550"/>
              <a:ext cx="902094" cy="696776"/>
            </a:xfrm>
            <a:prstGeom prst="rect">
              <a:avLst/>
            </a:prstGeom>
            <a:effectLst>
              <a:softEdge rad="31750"/>
            </a:effectLst>
          </p:spPr>
        </p:pic>
      </p:grpSp>
      <p:sp>
        <p:nvSpPr>
          <p:cNvPr id="79" name="TextBox 78"/>
          <p:cNvSpPr txBox="1"/>
          <p:nvPr/>
        </p:nvSpPr>
        <p:spPr>
          <a:xfrm>
            <a:off x="9689694" y="5097686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сетям газораспределения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Блок-схема: задержка 87"/>
          <p:cNvSpPr/>
          <p:nvPr/>
        </p:nvSpPr>
        <p:spPr>
          <a:xfrm>
            <a:off x="10785374" y="3129075"/>
            <a:ext cx="806262" cy="719725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задержка 88"/>
          <p:cNvSpPr/>
          <p:nvPr/>
        </p:nvSpPr>
        <p:spPr>
          <a:xfrm flipH="1">
            <a:off x="9979112" y="3129074"/>
            <a:ext cx="806262" cy="71972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0176394" y="3128800"/>
            <a:ext cx="58866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785374" y="3128800"/>
            <a:ext cx="62419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200724" y="3333731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899571" y="3327100"/>
            <a:ext cx="5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99694" y="3504779"/>
            <a:ext cx="63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93" name="Рисунок 92" descr="version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77" name="Блок-схема: задержка 76"/>
          <p:cNvSpPr/>
          <p:nvPr/>
        </p:nvSpPr>
        <p:spPr>
          <a:xfrm>
            <a:off x="1481165" y="3132370"/>
            <a:ext cx="806262" cy="719725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задержка 79"/>
          <p:cNvSpPr/>
          <p:nvPr/>
        </p:nvSpPr>
        <p:spPr>
          <a:xfrm flipH="1">
            <a:off x="674903" y="3132369"/>
            <a:ext cx="806262" cy="71972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872185" y="3132095"/>
            <a:ext cx="58866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81165" y="3132095"/>
            <a:ext cx="62419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96515" y="3337026"/>
            <a:ext cx="540000" cy="31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77260" y="3337027"/>
            <a:ext cx="432000" cy="31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Блок-схема: задержка 96"/>
          <p:cNvSpPr/>
          <p:nvPr/>
        </p:nvSpPr>
        <p:spPr>
          <a:xfrm>
            <a:off x="3810045" y="3132370"/>
            <a:ext cx="806262" cy="719725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задержка 97"/>
          <p:cNvSpPr/>
          <p:nvPr/>
        </p:nvSpPr>
        <p:spPr>
          <a:xfrm flipH="1">
            <a:off x="3003783" y="3132369"/>
            <a:ext cx="806262" cy="71972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3201065" y="3132095"/>
            <a:ext cx="58866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10045" y="3132095"/>
            <a:ext cx="62419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79395" y="3307565"/>
            <a:ext cx="43200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78140" y="3307566"/>
            <a:ext cx="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Блок-схема: задержка 103"/>
          <p:cNvSpPr/>
          <p:nvPr/>
        </p:nvSpPr>
        <p:spPr>
          <a:xfrm>
            <a:off x="6140318" y="3132370"/>
            <a:ext cx="807655" cy="719725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задержка 104"/>
          <p:cNvSpPr/>
          <p:nvPr/>
        </p:nvSpPr>
        <p:spPr>
          <a:xfrm flipH="1">
            <a:off x="5332663" y="3132369"/>
            <a:ext cx="807655" cy="71972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5530286" y="3132095"/>
            <a:ext cx="589677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40318" y="3132095"/>
            <a:ext cx="625268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08751" y="3307565"/>
            <a:ext cx="43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36578" y="3307566"/>
            <a:ext cx="43274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Блок-схема: задержка 110"/>
          <p:cNvSpPr/>
          <p:nvPr/>
        </p:nvSpPr>
        <p:spPr>
          <a:xfrm>
            <a:off x="8470590" y="3132370"/>
            <a:ext cx="806262" cy="719725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задержка 111"/>
          <p:cNvSpPr/>
          <p:nvPr/>
        </p:nvSpPr>
        <p:spPr>
          <a:xfrm flipH="1">
            <a:off x="7664328" y="3132369"/>
            <a:ext cx="806262" cy="71972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7861610" y="3132095"/>
            <a:ext cx="58866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470590" y="3132095"/>
            <a:ext cx="624190" cy="25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885940" y="3337026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566685" y="3337027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верх 7">
            <a:hlinkClick r:id="rId9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8072919" y="3510537"/>
            <a:ext cx="76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49539" y="3499036"/>
            <a:ext cx="76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31907" y="3493284"/>
            <a:ext cx="76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94158" y="3501907"/>
            <a:ext cx="76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89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222" y="15432"/>
            <a:ext cx="6912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 рейтинг инвестиционного климата в субъектах РФ 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8887997"/>
              </p:ext>
            </p:extLst>
          </p:nvPr>
        </p:nvGraphicFramePr>
        <p:xfrm>
          <a:off x="582782" y="3745210"/>
          <a:ext cx="5068957" cy="217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96383" y="4502946"/>
            <a:ext cx="5089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 повышения интегрального индекса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РС(Я) в Национальном рейтинге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инвестиционного климата в субъектах РФ с 222 баллов до 230 баллов, что соответствует сороковым местам по итогам 2016 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8984" y="3312315"/>
            <a:ext cx="47301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*Данные АСИ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**Оценочные данные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***Максимальное значение показателя по России за 2016 год по данным АСИ</a:t>
            </a: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8" name="Рисунок 17" descr="versi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9239168"/>
              </p:ext>
            </p:extLst>
          </p:nvPr>
        </p:nvGraphicFramePr>
        <p:xfrm>
          <a:off x="389103" y="1215930"/>
          <a:ext cx="3780000" cy="243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2002604"/>
              </p:ext>
            </p:extLst>
          </p:nvPr>
        </p:nvGraphicFramePr>
        <p:xfrm>
          <a:off x="4239388" y="1219831"/>
          <a:ext cx="3780000" cy="242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8302565"/>
              </p:ext>
            </p:extLst>
          </p:nvPr>
        </p:nvGraphicFramePr>
        <p:xfrm>
          <a:off x="8089673" y="1117460"/>
          <a:ext cx="3780000" cy="261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Стрелка вверх 20">
            <a:hlinkClick r:id="rId7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624424" y="4727276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7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xmlns="" val="1431249571"/>
              </p:ext>
            </p:extLst>
          </p:nvPr>
        </p:nvGraphicFramePr>
        <p:xfrm>
          <a:off x="5218637" y="3957185"/>
          <a:ext cx="3387022" cy="267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2" name="Titre 325"/>
          <p:cNvSpPr txBox="1">
            <a:spLocks/>
          </p:cNvSpPr>
          <p:nvPr/>
        </p:nvSpPr>
        <p:spPr bwMode="auto">
          <a:xfrm>
            <a:off x="1465996" y="315784"/>
            <a:ext cx="1035662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и местное производство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52"/>
          <p:cNvGrpSpPr/>
          <p:nvPr/>
        </p:nvGrpSpPr>
        <p:grpSpPr>
          <a:xfrm>
            <a:off x="425297" y="695190"/>
            <a:ext cx="4667908" cy="5836812"/>
            <a:chOff x="7302368" y="758605"/>
            <a:chExt cx="4518426" cy="5865265"/>
          </a:xfrm>
        </p:grpSpPr>
        <p:graphicFrame>
          <p:nvGraphicFramePr>
            <p:cNvPr id="154" name="Схема 153"/>
            <p:cNvGraphicFramePr/>
            <p:nvPr>
              <p:extLst/>
            </p:nvPr>
          </p:nvGraphicFramePr>
          <p:xfrm>
            <a:off x="7302368" y="758605"/>
            <a:ext cx="4518426" cy="27193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" name="Группа 154"/>
            <p:cNvGrpSpPr/>
            <p:nvPr/>
          </p:nvGrpSpPr>
          <p:grpSpPr>
            <a:xfrm>
              <a:off x="7864717" y="2020160"/>
              <a:ext cx="3747052" cy="4603710"/>
              <a:chOff x="6277435" y="-192404"/>
              <a:chExt cx="5518062" cy="7063121"/>
            </a:xfrm>
          </p:grpSpPr>
          <p:grpSp>
            <p:nvGrpSpPr>
              <p:cNvPr id="4" name="Группа 156"/>
              <p:cNvGrpSpPr/>
              <p:nvPr/>
            </p:nvGrpSpPr>
            <p:grpSpPr>
              <a:xfrm>
                <a:off x="6277435" y="-192404"/>
                <a:ext cx="5518062" cy="7063121"/>
                <a:chOff x="6321755" y="-137046"/>
                <a:chExt cx="5518062" cy="7063121"/>
              </a:xfrm>
            </p:grpSpPr>
            <p:pic>
              <p:nvPicPr>
                <p:cNvPr id="165" name="Picture 2" descr="Картинки по запросу карта республики саха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1755" y="-137046"/>
                  <a:ext cx="5518062" cy="70631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6" name="Овал 165"/>
                <p:cNvSpPr/>
                <p:nvPr/>
              </p:nvSpPr>
              <p:spPr>
                <a:xfrm>
                  <a:off x="9735752" y="4587184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Овал 166"/>
                <p:cNvSpPr/>
                <p:nvPr/>
              </p:nvSpPr>
              <p:spPr>
                <a:xfrm>
                  <a:off x="9925124" y="4491100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" name="Овал 167"/>
                <p:cNvSpPr/>
                <p:nvPr/>
              </p:nvSpPr>
              <p:spPr>
                <a:xfrm>
                  <a:off x="9916297" y="4226985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Овал 168"/>
                <p:cNvSpPr/>
                <p:nvPr/>
              </p:nvSpPr>
              <p:spPr>
                <a:xfrm>
                  <a:off x="10071614" y="4036485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Овал 169"/>
                <p:cNvSpPr/>
                <p:nvPr/>
              </p:nvSpPr>
              <p:spPr>
                <a:xfrm>
                  <a:off x="10359852" y="4368332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Овал 170"/>
                <p:cNvSpPr/>
                <p:nvPr/>
              </p:nvSpPr>
              <p:spPr>
                <a:xfrm>
                  <a:off x="9702701" y="4937674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" name="Овал 171"/>
                <p:cNvSpPr/>
                <p:nvPr/>
              </p:nvSpPr>
              <p:spPr>
                <a:xfrm>
                  <a:off x="10281504" y="4650709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" name="Овал 172"/>
                <p:cNvSpPr/>
                <p:nvPr/>
              </p:nvSpPr>
              <p:spPr>
                <a:xfrm>
                  <a:off x="9865497" y="6275654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8473828" y="5474829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8133581" y="4978860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8789063" y="4707523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>
                  <a:off x="9217797" y="4187968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Овал 177"/>
                <p:cNvSpPr/>
                <p:nvPr/>
              </p:nvSpPr>
              <p:spPr>
                <a:xfrm>
                  <a:off x="7404984" y="4053285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" name="Овал 178"/>
                <p:cNvSpPr/>
                <p:nvPr/>
              </p:nvSpPr>
              <p:spPr>
                <a:xfrm>
                  <a:off x="9586622" y="4277326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" name="Овал 179"/>
                <p:cNvSpPr/>
                <p:nvPr/>
              </p:nvSpPr>
              <p:spPr>
                <a:xfrm>
                  <a:off x="9412810" y="4620134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Овал 180"/>
                <p:cNvSpPr/>
                <p:nvPr/>
              </p:nvSpPr>
              <p:spPr>
                <a:xfrm>
                  <a:off x="9931301" y="2112213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" name="Овал 181"/>
                <p:cNvSpPr/>
                <p:nvPr/>
              </p:nvSpPr>
              <p:spPr>
                <a:xfrm>
                  <a:off x="10913763" y="3182291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Овал 182"/>
                <p:cNvSpPr/>
                <p:nvPr/>
              </p:nvSpPr>
              <p:spPr>
                <a:xfrm>
                  <a:off x="9182518" y="2959595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4" name="Овал 183"/>
                <p:cNvSpPr/>
                <p:nvPr/>
              </p:nvSpPr>
              <p:spPr>
                <a:xfrm>
                  <a:off x="8593095" y="4879297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" name="Овал 184"/>
                <p:cNvSpPr/>
                <p:nvPr/>
              </p:nvSpPr>
              <p:spPr>
                <a:xfrm>
                  <a:off x="7402991" y="5245403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6" name="Овал 185"/>
                <p:cNvSpPr/>
                <p:nvPr/>
              </p:nvSpPr>
              <p:spPr>
                <a:xfrm>
                  <a:off x="8065874" y="5882704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Овал 186"/>
                <p:cNvSpPr/>
                <p:nvPr/>
              </p:nvSpPr>
              <p:spPr>
                <a:xfrm>
                  <a:off x="10793705" y="4163459"/>
                  <a:ext cx="131805" cy="1270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8" name="Овал 157"/>
              <p:cNvSpPr/>
              <p:nvPr/>
            </p:nvSpPr>
            <p:spPr>
              <a:xfrm>
                <a:off x="10272543" y="5641533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6805443" y="2415733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10158243" y="726633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9116843" y="5920933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10831343" y="917133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/>
              <p:cNvSpPr/>
              <p:nvPr/>
            </p:nvSpPr>
            <p:spPr>
              <a:xfrm>
                <a:off x="10056643" y="3139633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Овал 163"/>
              <p:cNvSpPr/>
              <p:nvPr/>
            </p:nvSpPr>
            <p:spPr>
              <a:xfrm>
                <a:off x="9368489" y="1026407"/>
                <a:ext cx="131805" cy="1270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6" name="Прямоугольник 155"/>
            <p:cNvSpPr/>
            <p:nvPr/>
          </p:nvSpPr>
          <p:spPr>
            <a:xfrm>
              <a:off x="7635661" y="893454"/>
              <a:ext cx="4040407" cy="4849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300" dirty="0" smtClean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ru-RU" sz="13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проектов по развитию местного производства </a:t>
              </a:r>
            </a:p>
            <a:p>
              <a:pPr algn="ctr"/>
              <a:r>
                <a:rPr lang="ru-RU" sz="1300" b="0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28 районах Республики Саха (Якутия)</a:t>
              </a:r>
              <a:endParaRPr lang="ru-RU" sz="13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8" name="Диаграмма 187"/>
          <p:cNvGraphicFramePr/>
          <p:nvPr>
            <p:extLst>
              <p:ext uri="{D42A27DB-BD31-4B8C-83A1-F6EECF244321}">
                <p14:modId xmlns:p14="http://schemas.microsoft.com/office/powerpoint/2010/main" xmlns="" val="3024626815"/>
              </p:ext>
            </p:extLst>
          </p:nvPr>
        </p:nvGraphicFramePr>
        <p:xfrm>
          <a:off x="5180631" y="1050082"/>
          <a:ext cx="3387022" cy="267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9" name="TextBox 188"/>
          <p:cNvSpPr txBox="1"/>
          <p:nvPr/>
        </p:nvSpPr>
        <p:spPr>
          <a:xfrm>
            <a:off x="5238068" y="6200485"/>
            <a:ext cx="3528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*Данные Саха (Якутия)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**Оценочные данные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***Данные УФНС России по РС(Я)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833812" y="6100956"/>
            <a:ext cx="930944" cy="43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2" name="Диаграмма 191"/>
          <p:cNvGraphicFramePr/>
          <p:nvPr>
            <p:extLst>
              <p:ext uri="{D42A27DB-BD31-4B8C-83A1-F6EECF244321}">
                <p14:modId xmlns:p14="http://schemas.microsoft.com/office/powerpoint/2010/main" xmlns="" val="1451390798"/>
              </p:ext>
            </p:extLst>
          </p:nvPr>
        </p:nvGraphicFramePr>
        <p:xfrm>
          <a:off x="8527679" y="649375"/>
          <a:ext cx="338702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3" name="Диаграмма 192"/>
          <p:cNvGraphicFramePr/>
          <p:nvPr>
            <p:extLst>
              <p:ext uri="{D42A27DB-BD31-4B8C-83A1-F6EECF244321}">
                <p14:modId xmlns:p14="http://schemas.microsoft.com/office/powerpoint/2010/main" xmlns="" val="3331681609"/>
              </p:ext>
            </p:extLst>
          </p:nvPr>
        </p:nvGraphicFramePr>
        <p:xfrm>
          <a:off x="8548432" y="3126713"/>
          <a:ext cx="3387022" cy="317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94" name="Рисунок 193" descr="version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195" name="Стрелка вверх 194">
            <a:hlinkClick r:id="rId13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3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AsOne/>
      </p:bldGraphic>
      <p:bldGraphic spid="188" grpId="0">
        <p:bldAsOne/>
      </p:bldGraphic>
      <p:bldP spid="189" grpId="0"/>
      <p:bldGraphic spid="192" grpId="0">
        <p:bldAsOne/>
      </p:bldGraphic>
      <p:bldGraphic spid="19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na-belom-fone.jpg"/>
          <p:cNvPicPr>
            <a:picLocks noChangeAspect="1"/>
          </p:cNvPicPr>
          <p:nvPr/>
        </p:nvPicPr>
        <p:blipFill rotWithShape="1">
          <a:blip r:embed="rId2" cstate="print"/>
          <a:srcRect b="13208"/>
          <a:stretch/>
        </p:blipFill>
        <p:spPr>
          <a:xfrm>
            <a:off x="4705596" y="1064153"/>
            <a:ext cx="1285747" cy="92367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583335" y="2028191"/>
            <a:ext cx="11310552" cy="247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лого ГКУ ЦПП (JPEG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167" y="2135282"/>
            <a:ext cx="1039083" cy="926374"/>
          </a:xfrm>
          <a:prstGeom prst="rect">
            <a:avLst/>
          </a:prstGeom>
        </p:spPr>
      </p:pic>
      <p:pic>
        <p:nvPicPr>
          <p:cNvPr id="14" name="Рисунок 13" descr="logotyp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7342" y="1303459"/>
            <a:ext cx="2229605" cy="559658"/>
          </a:xfrm>
          <a:prstGeom prst="rect">
            <a:avLst/>
          </a:prstGeom>
        </p:spPr>
      </p:pic>
      <p:pic>
        <p:nvPicPr>
          <p:cNvPr id="15" name="Рисунок 14" descr="logotype2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1531" y="2286374"/>
            <a:ext cx="2764668" cy="501736"/>
          </a:xfrm>
          <a:prstGeom prst="rect">
            <a:avLst/>
          </a:prstGeom>
        </p:spPr>
      </p:pic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7270" y="2312504"/>
            <a:ext cx="2584493" cy="449477"/>
          </a:xfrm>
          <a:prstGeom prst="rect">
            <a:avLst/>
          </a:prstGeom>
        </p:spPr>
      </p:pic>
      <p:pic>
        <p:nvPicPr>
          <p:cNvPr id="21" name="Рисунок 20" descr="b6b7e0b43ce2d0e65976fac0ed67b19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3389" y="1321857"/>
            <a:ext cx="1977256" cy="541260"/>
          </a:xfrm>
          <a:prstGeom prst="rect">
            <a:avLst/>
          </a:prstGeom>
        </p:spPr>
      </p:pic>
      <p:pic>
        <p:nvPicPr>
          <p:cNvPr id="22" name="Рисунок 21" descr="1346842345_logo.png"/>
          <p:cNvPicPr>
            <a:picLocks noChangeAspect="1"/>
          </p:cNvPicPr>
          <p:nvPr/>
        </p:nvPicPr>
        <p:blipFill rotWithShape="1">
          <a:blip r:embed="rId8" cstate="print"/>
          <a:srcRect t="18665" b="18937"/>
          <a:stretch/>
        </p:blipFill>
        <p:spPr>
          <a:xfrm>
            <a:off x="8387800" y="2219190"/>
            <a:ext cx="1359243" cy="6361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4218" y="1367657"/>
            <a:ext cx="2489582" cy="492498"/>
          </a:xfrm>
          <a:prstGeom prst="rect">
            <a:avLst/>
          </a:prstGeom>
        </p:spPr>
      </p:pic>
      <p:pic>
        <p:nvPicPr>
          <p:cNvPr id="26" name="Рисунок 25" descr="C:\Users\User\Desktop\Корпорация\Логотип КР РС(Я)\Лого КРРСЯ Вектор\лого-кривые.png">
            <a:extLst>
              <a:ext uri="{FF2B5EF4-FFF2-40B4-BE49-F238E27FC236}">
                <a16:creationId xmlns:a16="http://schemas.microsoft.com/office/drawing/2014/main" xmlns="" id="{0CF9A7CD-CDCA-4E79-BFFA-1CD8EDAE710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3325" y="2157604"/>
            <a:ext cx="1475587" cy="85912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Блок-схема: узел 32"/>
          <p:cNvSpPr/>
          <p:nvPr/>
        </p:nvSpPr>
        <p:spPr>
          <a:xfrm>
            <a:off x="1505973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2762243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006156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225356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6543410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7828514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9039476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10126870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11263692" y="1996012"/>
            <a:ext cx="82379" cy="864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7940" y="3191799"/>
            <a:ext cx="6254917" cy="1695600"/>
            <a:chOff x="121975" y="3349529"/>
            <a:chExt cx="6254917" cy="1695600"/>
          </a:xfrm>
        </p:grpSpPr>
        <p:pic>
          <p:nvPicPr>
            <p:cNvPr id="27" name="Рисунок 26" descr="sy_corp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110" y="4110456"/>
              <a:ext cx="2033263" cy="558627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B9E322EA-8057-4049-B50F-0E957FA7D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/>
            <a:srcRect l="17503" t="20743" r="18267" b="24652"/>
            <a:stretch/>
          </p:blipFill>
          <p:spPr>
            <a:xfrm>
              <a:off x="2658105" y="3954098"/>
              <a:ext cx="1321904" cy="79513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88245" y="3933208"/>
              <a:ext cx="987526" cy="96471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1975" y="3373728"/>
              <a:ext cx="2685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Комплексное развитие </a:t>
              </a:r>
              <a:b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Южной Якутии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3511" y="3480303"/>
              <a:ext cx="1631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туризма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8573" y="3373728"/>
              <a:ext cx="226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Конгрессно-выставочная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деятельность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364892" y="3349529"/>
              <a:ext cx="6012000" cy="1695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3183" y="5032877"/>
            <a:ext cx="5599347" cy="1224000"/>
            <a:chOff x="583334" y="5073481"/>
            <a:chExt cx="5599347" cy="1224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4" cstate="print"/>
            <a:srcRect b="9382"/>
            <a:stretch/>
          </p:blipFill>
          <p:spPr>
            <a:xfrm>
              <a:off x="1097668" y="5623375"/>
              <a:ext cx="4528543" cy="578722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583334" y="5073481"/>
              <a:ext cx="559934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местных производителей товаров и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услуг, </a:t>
              </a:r>
              <a:b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включающий 162 предпринимателя (по состоянию на 29.01.2018 г.)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7231" y="5073481"/>
              <a:ext cx="5466742" cy="1224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9942" y="3191799"/>
            <a:ext cx="5563099" cy="1693939"/>
            <a:chOff x="6048376" y="3901363"/>
            <a:chExt cx="5563099" cy="1693939"/>
          </a:xfrm>
        </p:grpSpPr>
        <p:pic>
          <p:nvPicPr>
            <p:cNvPr id="52" name="Рисунок 51" descr="bp-logo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55016" y="4352515"/>
              <a:ext cx="1545530" cy="94689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372835" y="5220252"/>
              <a:ext cx="1509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Соль и краска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Рисунок 53" descr="ALROSA_Rus_COLOUR_RGB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0536" y="4326194"/>
              <a:ext cx="1801629" cy="99733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923164" y="5219149"/>
              <a:ext cx="175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Вода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860428" y="5219149"/>
              <a:ext cx="1319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Спецодежда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Рисунок 56" descr="logo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43140" y="4640457"/>
              <a:ext cx="1754187" cy="368805"/>
            </a:xfrm>
            <a:prstGeom prst="rect">
              <a:avLst/>
            </a:prstGeom>
          </p:spPr>
        </p:pic>
        <p:sp>
          <p:nvSpPr>
            <p:cNvPr id="60" name="Заголовок 8"/>
            <p:cNvSpPr txBox="1">
              <a:spLocks/>
            </p:cNvSpPr>
            <p:nvPr/>
          </p:nvSpPr>
          <p:spPr>
            <a:xfrm>
              <a:off x="6048376" y="3909187"/>
              <a:ext cx="5563099" cy="4624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Практическая поддержка предпринимателей </a:t>
              </a:r>
              <a:b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закупках крупных компаний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249440" y="3901363"/>
              <a:ext cx="5220000" cy="1693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 descr="version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4" r="54945" b="47692"/>
          <a:stretch/>
        </p:blipFill>
        <p:spPr>
          <a:xfrm>
            <a:off x="587219" y="1096090"/>
            <a:ext cx="798131" cy="900437"/>
          </a:xfrm>
          <a:prstGeom prst="rect">
            <a:avLst/>
          </a:prstGeom>
        </p:spPr>
      </p:pic>
      <p:sp>
        <p:nvSpPr>
          <p:cNvPr id="48" name="Titre 325"/>
          <p:cNvSpPr txBox="1">
            <a:spLocks/>
          </p:cNvSpPr>
          <p:nvPr/>
        </p:nvSpPr>
        <p:spPr bwMode="auto">
          <a:xfrm>
            <a:off x="1465996" y="315784"/>
            <a:ext cx="1035662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субъектов МСП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верх 50">
            <a:hlinkClick r:id="rId20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90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vers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33" name="Диаграмма 32"/>
          <p:cNvGraphicFramePr/>
          <p:nvPr>
            <p:extLst/>
          </p:nvPr>
        </p:nvGraphicFramePr>
        <p:xfrm>
          <a:off x="610143" y="1308204"/>
          <a:ext cx="3334474" cy="252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itre 325"/>
          <p:cNvSpPr txBox="1">
            <a:spLocks/>
          </p:cNvSpPr>
          <p:nvPr/>
        </p:nvSpPr>
        <p:spPr bwMode="auto">
          <a:xfrm>
            <a:off x="1465996" y="315784"/>
            <a:ext cx="1035662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40324" y="1308374"/>
            <a:ext cx="48582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2017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 (Я) заняла 42 место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среди регионов Дальнего Востока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 инновационного развития субъектов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на 23 позиции с 2016 года.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9270" y="1308204"/>
            <a:ext cx="3762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из Якутии успешно прошла обучение по акселерационной программе ускоренного регионального предпринимательства МТИ 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7573" y="2347425"/>
            <a:ext cx="1965840" cy="54139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06250" y="2253229"/>
            <a:ext cx="2726367" cy="729783"/>
            <a:chOff x="6588036" y="2369570"/>
            <a:chExt cx="2726367" cy="729783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4820" y="2369570"/>
              <a:ext cx="1269583" cy="729783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8036" y="2546700"/>
              <a:ext cx="1323938" cy="375522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734960" y="3539123"/>
            <a:ext cx="7326762" cy="2548644"/>
            <a:chOff x="2341547" y="3317439"/>
            <a:chExt cx="7326762" cy="25486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2955" y="4720468"/>
              <a:ext cx="2782207" cy="1145615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4309" y="3317439"/>
              <a:ext cx="3024000" cy="834473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2341547" y="3879335"/>
              <a:ext cx="3334474" cy="1374388"/>
              <a:chOff x="727599" y="4053606"/>
              <a:chExt cx="3334474" cy="1374388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900836" y="4204779"/>
                <a:ext cx="2988000" cy="1072043"/>
                <a:chOff x="900836" y="4221148"/>
                <a:chExt cx="2988000" cy="1072043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900836" y="4708416"/>
                  <a:ext cx="2988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600" dirty="0" smtClean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Лучшие </a:t>
                  </a:r>
                  <a:r>
                    <a:rPr lang="ru-RU" sz="16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резиденты </a:t>
                  </a:r>
                  <a:r>
                    <a:rPr lang="ru-RU" sz="1600" dirty="0" smtClean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/>
                  </a:r>
                  <a:br>
                    <a:rPr lang="ru-RU" sz="1600" dirty="0" smtClean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</a:br>
                  <a:r>
                    <a:rPr lang="ru-RU" sz="1600" dirty="0" smtClean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«</a:t>
                  </a:r>
                  <a:r>
                    <a:rPr lang="ru-RU" sz="16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Технопарк «Якутия» 2017 года</a:t>
                  </a:r>
                </a:p>
              </p:txBody>
            </p:sp>
            <p:pic>
              <p:nvPicPr>
                <p:cNvPr id="60" name="Рисунок 59" descr="logo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900836" y="4221148"/>
                  <a:ext cx="2988000" cy="519652"/>
                </a:xfrm>
                <a:prstGeom prst="rect">
                  <a:avLst/>
                </a:prstGeom>
              </p:spPr>
            </p:pic>
          </p:grp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27599" y="4053606"/>
                <a:ext cx="3334474" cy="137438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 стрелкой 8"/>
            <p:cNvCxnSpPr>
              <a:stCxn id="6" idx="3"/>
            </p:cNvCxnSpPr>
            <p:nvPr/>
          </p:nvCxnSpPr>
          <p:spPr>
            <a:xfrm flipV="1">
              <a:off x="5676021" y="3879335"/>
              <a:ext cx="968288" cy="687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5676021" y="4566529"/>
              <a:ext cx="968288" cy="687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Стрелка вверх 62">
            <a:hlinkClick r:id="rId10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51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782539" y="623002"/>
            <a:ext cx="4940186" cy="5814813"/>
            <a:chOff x="6457244" y="98853"/>
            <a:chExt cx="5520571" cy="6696877"/>
          </a:xfrm>
        </p:grpSpPr>
        <p:pic>
          <p:nvPicPr>
            <p:cNvPr id="2050" name="Picture 2" descr="Картинки по запросу карта республики сах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244" y="98853"/>
              <a:ext cx="5520571" cy="669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Овал 26"/>
            <p:cNvSpPr/>
            <p:nvPr/>
          </p:nvSpPr>
          <p:spPr>
            <a:xfrm>
              <a:off x="9182518" y="2959595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1060143" y="3219867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288581" y="4605583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478657" y="3694813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8461290" y="5455763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9797196" y="4278136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0544560" y="4732634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0087899" y="4796159"/>
              <a:ext cx="131805" cy="1270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9025051" y="5167776"/>
              <a:ext cx="142103" cy="115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777" y="4592934"/>
              <a:ext cx="139700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6376105" y="1010800"/>
            <a:ext cx="2906156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Поддержано 11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туркомплексов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26 млн. руб.,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 – 8 млн. руб.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 млн. руб.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 – 15 млн. руб.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094020556"/>
              </p:ext>
            </p:extLst>
          </p:nvPr>
        </p:nvGraphicFramePr>
        <p:xfrm>
          <a:off x="786975" y="1153666"/>
          <a:ext cx="5358473" cy="251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49F4C7A-3EA1-4272-B2F2-A907BAB361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000" t="16099" r="1688" b="17959"/>
          <a:stretch/>
        </p:blipFill>
        <p:spPr>
          <a:xfrm>
            <a:off x="1112689" y="3774512"/>
            <a:ext cx="2070511" cy="108729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69491" y="4811930"/>
            <a:ext cx="2156906" cy="793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83 регионов РФ Республика Саха (Якутия) вошла в ЗОЛОТУЮ ЛИГУ «Лучшие из лучших»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5D04AAF-874F-4DC6-9806-56BF14CCD8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7560" y="3945628"/>
            <a:ext cx="1868229" cy="92235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667977" y="4993487"/>
            <a:ext cx="2740025" cy="360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YakutiaPASS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Гостя Якутии»</a:t>
            </a:r>
          </a:p>
        </p:txBody>
      </p:sp>
      <p:pic>
        <p:nvPicPr>
          <p:cNvPr id="23" name="Рисунок 22" descr="version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8460" y="5844540"/>
            <a:ext cx="1150620" cy="593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re 325"/>
          <p:cNvSpPr txBox="1">
            <a:spLocks/>
          </p:cNvSpPr>
          <p:nvPr/>
        </p:nvSpPr>
        <p:spPr bwMode="auto">
          <a:xfrm>
            <a:off x="1465996" y="315784"/>
            <a:ext cx="1035662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индустрии туризма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верх 31">
            <a:hlinkClick r:id="rId9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3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849" y="882151"/>
            <a:ext cx="5181600" cy="549275"/>
          </a:xfrm>
        </p:spPr>
        <p:txBody>
          <a:bodyPr>
            <a:noAutofit/>
          </a:bodyPr>
          <a:lstStyle/>
          <a:p>
            <a:r>
              <a:rPr lang="ru-RU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мостового </a:t>
            </a:r>
            <a:br>
              <a:rPr lang="ru-RU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через реку Лену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3763" y="1394028"/>
            <a:ext cx="11160000" cy="25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3763" y="4157738"/>
            <a:ext cx="11160000" cy="25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5797067" y="3559976"/>
            <a:ext cx="6394933" cy="75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ГЕОЛОГИЧЕСКОЕ ИЗУЧЕНИЕ И ПРОМЫШЛЕННОЕ </a:t>
            </a:r>
            <a:b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ЗАПАДНО-АНАБАРСКОГО УЧАСТКА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609626" y="4225306"/>
            <a:ext cx="5225816" cy="1827441"/>
            <a:chOff x="6072561" y="4201352"/>
            <a:chExt cx="5225816" cy="1827441"/>
          </a:xfrm>
        </p:grpSpPr>
        <p:pic>
          <p:nvPicPr>
            <p:cNvPr id="21" name="Picture 30" descr="Картинки по запросу basic energy corpora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224" y="4893155"/>
              <a:ext cx="1546547" cy="84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6072561" y="4201352"/>
              <a:ext cx="52258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СТОИМОСТЬ ПРОЕКТА: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364,7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  <p:pic>
          <p:nvPicPr>
            <p:cNvPr id="31" name="Picture 22" descr="https://scontent.fhel2-1.fna.fbcdn.net/v/t1.0-1/13423872_680629058743237_1040516149956912598_n.jpg?oh=c032de9e9f0ac4524ab9d460eeec8e71&amp;oe=5B22B81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361" b="19562"/>
            <a:stretch/>
          </p:blipFill>
          <p:spPr bwMode="auto">
            <a:xfrm>
              <a:off x="9240578" y="4502284"/>
              <a:ext cx="1215970" cy="718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 descr="Картинки по запросу geno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578" y="5561747"/>
              <a:ext cx="1037881" cy="46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7977" y="4642321"/>
              <a:ext cx="2472210" cy="13428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6086191" y="4373731"/>
              <a:ext cx="2506840" cy="27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ИНВЕСТОРА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до 49%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09801" y="3698073"/>
            <a:ext cx="6470786" cy="2397281"/>
            <a:chOff x="809801" y="3698073"/>
            <a:chExt cx="6470786" cy="239728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09801" y="3698073"/>
              <a:ext cx="478369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РЕКОНСТРУКЦИИ ОБЪЕКТОВ ВОДОПОДГОТОВКИ ГО «ГОРОД ЯКУТСК»</a:t>
              </a:r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14" descr="https://scontent.fhel2-1.fna.fbcdn.net/v/t1.0-1/25152173_1563428043751942_493859610605581347_n.png?oh=c128d6424def3a036e2b1fc116136361&amp;oe=5B22CBF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781" y="4496307"/>
              <a:ext cx="841057" cy="84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Documents and Settings\User0609\Рабочий стол\Восточный форум\Фото стройплощадка_АО Водоканал\Водозаборный ковш_Общий вид_август 2016_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513" y="4687021"/>
              <a:ext cx="2496632" cy="1342800"/>
            </a:xfrm>
            <a:prstGeom prst="rect">
              <a:avLst/>
            </a:prstGeom>
            <a:noFill/>
            <a:ln w="12700"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1184587" y="4213221"/>
              <a:ext cx="6096000" cy="276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СТОИМОСТЬ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ПРОЕКТА: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5,1 млрд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2" descr="Картинки по запросу aiib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952" b="19770"/>
            <a:stretch/>
          </p:blipFill>
          <p:spPr bwMode="auto">
            <a:xfrm>
              <a:off x="4328331" y="5546714"/>
              <a:ext cx="1655569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Картинки по запросу евразийский банк развития лого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782" y="5142399"/>
              <a:ext cx="1527484" cy="45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1184587" y="4421356"/>
              <a:ext cx="5234575" cy="27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26% – ЕАБР, 23% – ВТБ, 41% – ЕБРР, 10% – АО «Водоканал»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2807" y="1385540"/>
            <a:ext cx="4997685" cy="2153950"/>
            <a:chOff x="920939" y="1214090"/>
            <a:chExt cx="4997685" cy="2153950"/>
          </a:xfrm>
        </p:grpSpPr>
        <p:pic>
          <p:nvPicPr>
            <p:cNvPr id="1040" name="Picture 16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826"/>
            <a:stretch/>
          </p:blipFill>
          <p:spPr bwMode="auto">
            <a:xfrm>
              <a:off x="1183644" y="2258515"/>
              <a:ext cx="576420" cy="53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438421" y="1214090"/>
              <a:ext cx="4264706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СТОИМОСТЬ ПРОЕКТА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104,2 млрд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  <p:pic>
          <p:nvPicPr>
            <p:cNvPr id="11" name="Picture 2" descr="E:\4-俄罗斯\2-俄罗斯大桥项目\2-设计相关\勒拿河大桥效果图\俄罗斯勒拿河大桥-平视-方案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328" y="1644284"/>
              <a:ext cx="2491358" cy="134262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Вырезка экрана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2956" y="1657362"/>
              <a:ext cx="1305668" cy="127434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31985" y="2927839"/>
              <a:ext cx="1267611" cy="440201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59766" y="3034898"/>
              <a:ext cx="2530481" cy="30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5226" y="2875295"/>
              <a:ext cx="1073257" cy="49274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939" y="1708437"/>
              <a:ext cx="1101830" cy="436421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1441521" y="1413987"/>
              <a:ext cx="2559868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100% 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POWERCHINA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6225163" y="959409"/>
            <a:ext cx="6061074" cy="481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ГОСТИНИЧНЫЙ КОМПЛЕКС </a:t>
            </a:r>
            <a:r>
              <a:rPr lang="en-US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4* на 150 НОМЕРОВ в Якутске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609626" y="1406728"/>
            <a:ext cx="5034263" cy="2253276"/>
            <a:chOff x="6445231" y="1300484"/>
            <a:chExt cx="5034263" cy="225327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45231" y="1300484"/>
              <a:ext cx="3791872" cy="27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defRPr/>
              </a:pP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ПРОЕКТА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1,0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61178" y="1726546"/>
              <a:ext cx="2450120" cy="142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028" name="Picture 4" descr="Картинки по запросу hilton worldwide logo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9483" y="1899631"/>
              <a:ext cx="1328026" cy="107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KŞİ ŞİRKETLER GRUBU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178" y="3139733"/>
              <a:ext cx="2450120" cy="414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6445231" y="1490674"/>
              <a:ext cx="5034263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 – EKSI GROUP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(девелопер)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80% –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стадии поиска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" name="Рисунок 39" descr="version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46" name="Номер слайда 4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3" name="Titre 325"/>
          <p:cNvSpPr txBox="1">
            <a:spLocks/>
          </p:cNvSpPr>
          <p:nvPr/>
        </p:nvSpPr>
        <p:spPr bwMode="auto">
          <a:xfrm>
            <a:off x="1465996" y="315784"/>
            <a:ext cx="787802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верх 43">
            <a:hlinkClick r:id="rId21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9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572992129"/>
              </p:ext>
            </p:extLst>
          </p:nvPr>
        </p:nvGraphicFramePr>
        <p:xfrm>
          <a:off x="1078139" y="1041687"/>
          <a:ext cx="4132036" cy="272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689840029"/>
              </p:ext>
            </p:extLst>
          </p:nvPr>
        </p:nvGraphicFramePr>
        <p:xfrm>
          <a:off x="6824133" y="1090231"/>
          <a:ext cx="4434417" cy="268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889238098"/>
              </p:ext>
            </p:extLst>
          </p:nvPr>
        </p:nvGraphicFramePr>
        <p:xfrm>
          <a:off x="3587117" y="3762802"/>
          <a:ext cx="4630415" cy="275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versio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903" y="6087767"/>
            <a:ext cx="2422057" cy="636914"/>
          </a:xfrm>
          <a:prstGeom prst="rect">
            <a:avLst/>
          </a:prstGeom>
        </p:spPr>
      </p:pic>
      <p:sp>
        <p:nvSpPr>
          <p:cNvPr id="14" name="Номер слайда 4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8" name="Titre 325"/>
          <p:cNvSpPr txBox="1">
            <a:spLocks/>
          </p:cNvSpPr>
          <p:nvPr/>
        </p:nvSpPr>
        <p:spPr bwMode="auto">
          <a:xfrm>
            <a:off x="1465996" y="121885"/>
            <a:ext cx="10440254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ходе реализации проектов государственно-частного партнерства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</a:t>
            </a:r>
          </a:p>
        </p:txBody>
      </p:sp>
      <p:sp>
        <p:nvSpPr>
          <p:cNvPr id="15" name="Стрелка вверх 14">
            <a:hlinkClick r:id="rId6" action="ppaction://hlinksldjump"/>
          </p:cNvPr>
          <p:cNvSpPr/>
          <p:nvPr/>
        </p:nvSpPr>
        <p:spPr>
          <a:xfrm>
            <a:off x="11630665" y="6406224"/>
            <a:ext cx="273072" cy="26035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08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TAL_EP_FR_bleu">
  <a:themeElements>
    <a:clrScheme name="TOTAL rouges">
      <a:dk1>
        <a:sysClr val="windowText" lastClr="000000"/>
      </a:dk1>
      <a:lt1>
        <a:sysClr val="window" lastClr="FFFFFF"/>
      </a:lt1>
      <a:dk2>
        <a:srgbClr val="505150"/>
      </a:dk2>
      <a:lt2>
        <a:srgbClr val="BD2B0B"/>
      </a:lt2>
      <a:accent1>
        <a:srgbClr val="EB5B25"/>
      </a:accent1>
      <a:accent2>
        <a:srgbClr val="FDC600"/>
      </a:accent2>
      <a:accent3>
        <a:srgbClr val="FFD300"/>
      </a:accent3>
      <a:accent4>
        <a:srgbClr val="D9A500"/>
      </a:accent4>
      <a:accent5>
        <a:srgbClr val="E2152E"/>
      </a:accent5>
      <a:accent6>
        <a:srgbClr val="D84820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926</Words>
  <Application>Microsoft Office PowerPoint</Application>
  <PresentationFormat>Произвольный</PresentationFormat>
  <Paragraphs>240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TOTAL_EP_FR_bleu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Строительство мостового  перехода через реку Лену</vt:lpstr>
      <vt:lpstr>Слайд 9</vt:lpstr>
      <vt:lpstr>Слайд 10</vt:lpstr>
      <vt:lpstr>Слайд 11</vt:lpstr>
      <vt:lpstr>Слайд 12</vt:lpstr>
      <vt:lpstr>Лучшие практики развития местного производства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Майа Прокопьевна</dc:creator>
  <cp:lastModifiedBy>123</cp:lastModifiedBy>
  <cp:revision>928</cp:revision>
  <cp:lastPrinted>2018-01-29T07:59:58Z</cp:lastPrinted>
  <dcterms:modified xsi:type="dcterms:W3CDTF">2018-03-01T01:18:31Z</dcterms:modified>
</cp:coreProperties>
</file>