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18" r:id="rId1"/>
  </p:sldMasterIdLst>
  <p:notesMasterIdLst>
    <p:notesMasterId r:id="rId12"/>
  </p:notesMasterIdLst>
  <p:sldIdLst>
    <p:sldId id="256" r:id="rId2"/>
    <p:sldId id="259" r:id="rId3"/>
    <p:sldId id="260" r:id="rId4"/>
    <p:sldId id="281" r:id="rId5"/>
    <p:sldId id="282" r:id="rId6"/>
    <p:sldId id="275" r:id="rId7"/>
    <p:sldId id="278" r:id="rId8"/>
    <p:sldId id="261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3F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8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98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C705-7C25-4DC8-A817-3A4B4E2C1AFC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1B52A-89DA-4D19-BFC2-9295E98597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286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62F-6516-4BCF-878C-102AC28ABB14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0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3C29-548F-4122-8FE1-4E8B7FDBD79C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58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F1D2-9074-42D5-9B88-A1BBDFEC7740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0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4ABC-9C85-464B-B625-2654750C9B5E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5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38A7-79CC-4CC2-9600-968D5A532B5A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18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9693-ADA6-40B3-AC22-BD224D52753B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3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E4D-15B0-40B7-99E6-AF57FF7AFCEF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74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E95D-FF19-47BE-A8A0-794DB2153B11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0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CE20-7866-4BAB-9846-4B56CF53CA48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8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20A-23AC-47F2-BA7B-31CCF1D38627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58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35D0-EE98-4AF0-8E0C-21ACD155CBFA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8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5B19-EBD8-4E51-B38E-8E5919368203}" type="datetime1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4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210" y="3429000"/>
            <a:ext cx="2867575" cy="2083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3724" y="945242"/>
            <a:ext cx="798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Производство и энергосберегающие технологии  компании 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«САХА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ЛАЙТИНГ» 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382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13163"/>
            <a:ext cx="8534400" cy="25954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Благодарим за внимание!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620828" y="6193065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z="1600" smtClean="0">
                <a:latin typeface="+mj-lt"/>
              </a:rPr>
              <a:pPr/>
              <a:t>10</a:t>
            </a:fld>
            <a:endParaRPr lang="en-US" sz="16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8319" y="2798617"/>
            <a:ext cx="5535361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www.</a:t>
            </a:r>
            <a:r>
              <a:rPr lang="en-US" b="1" dirty="0">
                <a:solidFill>
                  <a:srgbClr val="0070C0"/>
                </a:solidFill>
              </a:rPr>
              <a:t>sakhalight.ru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Контактные данные : </a:t>
            </a:r>
            <a:r>
              <a:rPr lang="en-US" b="1" dirty="0">
                <a:solidFill>
                  <a:srgbClr val="0070C0"/>
                </a:solidFill>
              </a:rPr>
              <a:t>+7914275771 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r>
              <a:rPr lang="en-US" b="1" dirty="0">
                <a:solidFill>
                  <a:srgbClr val="0070C0"/>
                </a:solidFill>
              </a:rPr>
              <a:t>+79142726276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Россия, РС(Я), г. Якутск, ул. Труда, 1, этаж 3, офис №2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Эл. Адрес: </a:t>
            </a:r>
            <a:r>
              <a:rPr lang="en-US" b="1" dirty="0">
                <a:solidFill>
                  <a:srgbClr val="0070C0"/>
                </a:solidFill>
              </a:rPr>
              <a:t>sakha-lighting@mail.ru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8276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33"/>
          <a:stretch/>
        </p:blipFill>
        <p:spPr>
          <a:xfrm>
            <a:off x="1359348" y="122441"/>
            <a:ext cx="10337006" cy="6405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513" y="235578"/>
            <a:ext cx="7090229" cy="9745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Проблематика</a:t>
            </a:r>
            <a:r>
              <a:rPr lang="ru-RU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потребителей</a:t>
            </a:r>
            <a:r>
              <a:rPr lang="ru-RU" b="1" dirty="0" smtClean="0">
                <a:solidFill>
                  <a:srgbClr val="CC0000"/>
                </a:solidFill>
                <a:latin typeface="+mn-lt"/>
              </a:rPr>
              <a:t> </a:t>
            </a:r>
            <a:endParaRPr lang="ru-RU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038" y="1323266"/>
            <a:ext cx="7095391" cy="43493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j-lt"/>
              </a:rPr>
              <a:t>Высокие затраты на электроэнергию в связи с использованием устаревшего энергорасточительного осветительного оборудования, особенно в бюджетных учреждениях (износ более 62%)</a:t>
            </a:r>
          </a:p>
          <a:p>
            <a:r>
              <a:rPr lang="ru-RU" sz="2000" b="1" dirty="0" smtClean="0">
                <a:latin typeface="+mj-lt"/>
              </a:rPr>
              <a:t>Большая доля энергозатрат в себестоимости готовой продукции</a:t>
            </a:r>
            <a:r>
              <a:rPr lang="en-US" sz="2000" b="1" dirty="0" smtClean="0">
                <a:latin typeface="+mj-lt"/>
              </a:rPr>
              <a:t>        </a:t>
            </a:r>
            <a:r>
              <a:rPr lang="ru-RU" sz="2000" b="1" dirty="0" smtClean="0">
                <a:latin typeface="+mj-lt"/>
              </a:rPr>
              <a:t> (≥ 40%)</a:t>
            </a:r>
          </a:p>
          <a:p>
            <a:r>
              <a:rPr lang="ru-RU" sz="2000" b="1" dirty="0" smtClean="0">
                <a:latin typeface="+mj-lt"/>
              </a:rPr>
              <a:t>Высокие цены на светодиодное оборудование в связи с большими транспортными и таможенными расходами импорта готовой продукции</a:t>
            </a:r>
          </a:p>
          <a:p>
            <a:r>
              <a:rPr lang="ru-RU" sz="2000" b="1" dirty="0" smtClean="0">
                <a:latin typeface="+mj-lt"/>
              </a:rPr>
              <a:t>Высокие тарифы на электроэнергию и затраты на присоединение к электросетям</a:t>
            </a:r>
          </a:p>
          <a:p>
            <a:r>
              <a:rPr lang="ru-RU" sz="2000" b="1" dirty="0" smtClean="0">
                <a:latin typeface="+mj-lt"/>
              </a:rPr>
              <a:t>Низкотемпературный климат </a:t>
            </a:r>
          </a:p>
          <a:p>
            <a:r>
              <a:rPr lang="ru-RU" sz="2000" b="1" dirty="0" smtClean="0">
                <a:latin typeface="+mj-lt"/>
              </a:rPr>
              <a:t>Экологическая </a:t>
            </a:r>
            <a:r>
              <a:rPr lang="ru-RU" sz="2000" b="1" dirty="0">
                <a:latin typeface="+mj-lt"/>
              </a:rPr>
              <a:t>обстановка</a:t>
            </a: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882085" y="6345465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z="1600" smtClean="0">
                <a:latin typeface="+mj-lt"/>
              </a:rPr>
              <a:pPr/>
              <a:t>2</a:t>
            </a:fld>
            <a:endParaRPr lang="en-US" sz="16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3686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628" y="345410"/>
            <a:ext cx="7840573" cy="641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Наши решения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723514" y="6226670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z="1600" smtClean="0">
                <a:latin typeface="+mj-lt"/>
              </a:rPr>
              <a:pPr/>
              <a:t>3</a:t>
            </a:fld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42" y="1582057"/>
            <a:ext cx="11030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latin typeface="+mj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200" b="1" dirty="0" smtClean="0">
                <a:latin typeface="+mj-lt"/>
              </a:rPr>
              <a:t>Модернизация освещения путем замены на продукцию собственного производства с полным контролем качества: от сборки модулей до упаковки готовых светодиодных светильников с последующим гарантийным обслуживанием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783" y="1322749"/>
            <a:ext cx="2295692" cy="2117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336" y="1308235"/>
            <a:ext cx="3171051" cy="2131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454" y="1325563"/>
            <a:ext cx="2988835" cy="2143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5468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6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6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6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6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2799" y="386443"/>
            <a:ext cx="10773229" cy="5201557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en-US" sz="2400" b="1" dirty="0" smtClean="0"/>
          </a:p>
          <a:p>
            <a:pPr algn="r"/>
            <a:endParaRPr lang="en-US" sz="2400" b="1" dirty="0"/>
          </a:p>
          <a:p>
            <a:pPr algn="r"/>
            <a:endParaRPr lang="en-US" sz="2400" b="1" dirty="0" smtClean="0"/>
          </a:p>
          <a:p>
            <a:pPr algn="r"/>
            <a:r>
              <a:rPr lang="ru-RU" sz="2400" b="1" dirty="0" smtClean="0"/>
              <a:t>Экономическая выгода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4, 85</a:t>
            </a:r>
            <a:r>
              <a:rPr lang="ru-RU" sz="2400" b="1" dirty="0" smtClean="0">
                <a:solidFill>
                  <a:srgbClr val="00B0F0"/>
                </a:solidFill>
              </a:rPr>
              <a:t> млн. руб.</a:t>
            </a:r>
            <a:r>
              <a:rPr lang="ru-RU" sz="2400" b="1" dirty="0" smtClean="0"/>
              <a:t> за </a:t>
            </a:r>
            <a:r>
              <a:rPr lang="ru-RU" sz="3200" b="1" dirty="0" smtClean="0">
                <a:solidFill>
                  <a:srgbClr val="00B0F0"/>
                </a:solidFill>
              </a:rPr>
              <a:t>5</a:t>
            </a:r>
            <a:r>
              <a:rPr lang="ru-RU" sz="2400" b="1" dirty="0" smtClean="0">
                <a:solidFill>
                  <a:srgbClr val="00B0F0"/>
                </a:solidFill>
              </a:rPr>
              <a:t> лет   </a:t>
            </a:r>
          </a:p>
          <a:p>
            <a:pPr lvl="8" algn="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(от светодиодного освещения)</a:t>
            </a: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Срок окупаемости – 1,8 лет</a:t>
            </a:r>
          </a:p>
          <a:p>
            <a:pPr marL="457200" indent="-457200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457200" algn="just"/>
            <a:r>
              <a:rPr lang="ru-RU" sz="2200" b="1" dirty="0" smtClean="0">
                <a:latin typeface="+mj-lt"/>
              </a:rPr>
              <a:t>Разработка и апробация энергосберегающих комплексов автоматически </a:t>
            </a:r>
            <a:r>
              <a:rPr lang="ru-RU" sz="2200" b="1" dirty="0" err="1" smtClean="0">
                <a:latin typeface="+mj-lt"/>
              </a:rPr>
              <a:t>диммируемого</a:t>
            </a:r>
            <a:r>
              <a:rPr lang="ru-RU" sz="2200" b="1" dirty="0" smtClean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LED </a:t>
            </a:r>
            <a:r>
              <a:rPr lang="ru-RU" sz="2200" b="1" dirty="0" smtClean="0">
                <a:latin typeface="+mj-lt"/>
              </a:rPr>
              <a:t>освещения с учетом низкотемпературных климатических условий использования.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07" y="735950"/>
            <a:ext cx="5626140" cy="1618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07" y="2354624"/>
            <a:ext cx="5626140" cy="1550272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8761293" y="850900"/>
            <a:ext cx="384688" cy="11354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6115" y="667939"/>
            <a:ext cx="2675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B0F0"/>
                </a:solidFill>
              </a:rPr>
              <a:t>30%</a:t>
            </a:r>
          </a:p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05829"/>
            <a:ext cx="10323286" cy="1271134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Внедрение  энергосберегающей альтернативной солнечной энергетики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4" descr="http://led-kvadrat.ru/wp-content/uploads/2016/10/dehr673468gjhkyjl900h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343" y="1045027"/>
            <a:ext cx="5138057" cy="3254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  <p:sp>
        <p:nvSpPr>
          <p:cNvPr id="6146" name="AutoShape 2" descr="https://apf.mail.ru/cgi-bin/readmsg/rKUmy7fq.jpg?id=14865166190000000992%3B0%3B2&amp;x-email=sakha-lighting%40mail.ru&amp;exif=1&amp;bs=3207&amp;bl=206203&amp;ct=image%2Fjpeg&amp;cn=rKUmy7fq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apf.mail.ru/cgi-bin/readmsg/rKUmy7fq.jpg?id=14865166190000000992%3B0%3B2&amp;x-email=sakha-lighting%40mail.ru&amp;exif=1&amp;bs=3207&amp;bl=206203&amp;ct=image%2Fjpeg&amp;cn=rKUmy7fq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rKUmy7f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96" y="966651"/>
            <a:ext cx="5245281" cy="331796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4433"/>
            <a:ext cx="10714149" cy="48170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8800" b="1" dirty="0" smtClean="0"/>
              <a:t>Создание – январь 2014г</a:t>
            </a:r>
          </a:p>
          <a:p>
            <a:pPr>
              <a:lnSpc>
                <a:spcPct val="170000"/>
              </a:lnSpc>
            </a:pPr>
            <a:r>
              <a:rPr lang="ru-RU" sz="8800" b="1" dirty="0"/>
              <a:t>Резидент ГАУ РС (Я) «Технопарк «</a:t>
            </a:r>
            <a:r>
              <a:rPr lang="ru-RU" sz="8800" b="1" dirty="0" smtClean="0"/>
              <a:t>Якутия» - январь 2015г</a:t>
            </a:r>
          </a:p>
          <a:p>
            <a:pPr>
              <a:lnSpc>
                <a:spcPct val="170000"/>
              </a:lnSpc>
            </a:pPr>
            <a:r>
              <a:rPr lang="ru-RU" sz="8800" b="1" dirty="0" smtClean="0"/>
              <a:t>Производство </a:t>
            </a:r>
            <a:r>
              <a:rPr lang="ru-RU" sz="8800" b="1" dirty="0"/>
              <a:t>офисных светодиодных светильников из комплектующих импортного и российского </a:t>
            </a:r>
            <a:r>
              <a:rPr lang="ru-RU" sz="8800" b="1" dirty="0" smtClean="0"/>
              <a:t>производства – июль 2015г</a:t>
            </a:r>
          </a:p>
          <a:p>
            <a:pPr>
              <a:lnSpc>
                <a:spcPct val="170000"/>
              </a:lnSpc>
            </a:pPr>
            <a:r>
              <a:rPr lang="ru-RU" sz="8800" b="1" dirty="0" smtClean="0"/>
              <a:t>Запуск производства уличных и промышленных светильников – март 2017г</a:t>
            </a:r>
          </a:p>
          <a:p>
            <a:pPr>
              <a:lnSpc>
                <a:spcPct val="170000"/>
              </a:lnSpc>
            </a:pPr>
            <a:r>
              <a:rPr lang="ru-RU" sz="8800" b="1" dirty="0" smtClean="0"/>
              <a:t>Показатели финансовой деятельности: выручка в 2014г – 3,8 млн. руб.; </a:t>
            </a:r>
            <a:r>
              <a:rPr lang="en-US" sz="8800" b="1" dirty="0" smtClean="0"/>
              <a:t>                                                                                                </a:t>
            </a:r>
            <a:r>
              <a:rPr lang="ru-RU" sz="8800" b="1" dirty="0" smtClean="0"/>
              <a:t>выручка в 2015г – 15,6 млн. руб.; выручка в 2016г – 20,8 млн. руб.</a:t>
            </a:r>
          </a:p>
          <a:p>
            <a:pPr marL="0" indent="0">
              <a:lnSpc>
                <a:spcPct val="220000"/>
              </a:lnSpc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420913"/>
            <a:ext cx="4891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«Саха Лайтинг»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7366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128" y="166062"/>
            <a:ext cx="7231743" cy="10427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Бизнес -среда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607516" y="1813302"/>
            <a:ext cx="4746283" cy="135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68318" y="1113875"/>
            <a:ext cx="10135961" cy="4721683"/>
            <a:chOff x="1368318" y="1113875"/>
            <a:chExt cx="10135961" cy="472168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68318" y="1321262"/>
              <a:ext cx="4146873" cy="43001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872342" y="2274249"/>
              <a:ext cx="3213678" cy="2580101"/>
            </a:xfrm>
            <a:custGeom>
              <a:avLst/>
              <a:gdLst>
                <a:gd name="connsiteX0" fmla="*/ 0 w 3213678"/>
                <a:gd name="connsiteY0" fmla="*/ 0 h 2580101"/>
                <a:gd name="connsiteX1" fmla="*/ 3213678 w 3213678"/>
                <a:gd name="connsiteY1" fmla="*/ 0 h 2580101"/>
                <a:gd name="connsiteX2" fmla="*/ 3213678 w 3213678"/>
                <a:gd name="connsiteY2" fmla="*/ 2580101 h 2580101"/>
                <a:gd name="connsiteX3" fmla="*/ 0 w 3213678"/>
                <a:gd name="connsiteY3" fmla="*/ 2580101 h 2580101"/>
                <a:gd name="connsiteX4" fmla="*/ 0 w 3213678"/>
                <a:gd name="connsiteY4" fmla="*/ 0 h 258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3678" h="2580101">
                  <a:moveTo>
                    <a:pt x="0" y="0"/>
                  </a:moveTo>
                  <a:lnTo>
                    <a:pt x="3213678" y="0"/>
                  </a:lnTo>
                  <a:lnTo>
                    <a:pt x="3213678" y="2580101"/>
                  </a:lnTo>
                  <a:lnTo>
                    <a:pt x="0" y="258010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40" tIns="104140" rIns="104140" bIns="104140" numCol="1" spcCol="1270" anchor="b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Потенциал рынка РФ 300 млрд. руб.</a:t>
              </a:r>
              <a:endParaRPr lang="ru-RU" sz="41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5125619" y="1181488"/>
              <a:ext cx="826564" cy="826564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5716929" y="1113875"/>
              <a:ext cx="5787350" cy="826564"/>
            </a:xfrm>
            <a:custGeom>
              <a:avLst/>
              <a:gdLst>
                <a:gd name="connsiteX0" fmla="*/ 0 w 5787350"/>
                <a:gd name="connsiteY0" fmla="*/ 0 h 826564"/>
                <a:gd name="connsiteX1" fmla="*/ 5787350 w 5787350"/>
                <a:gd name="connsiteY1" fmla="*/ 0 h 826564"/>
                <a:gd name="connsiteX2" fmla="*/ 5787350 w 5787350"/>
                <a:gd name="connsiteY2" fmla="*/ 826564 h 826564"/>
                <a:gd name="connsiteX3" fmla="*/ 0 w 5787350"/>
                <a:gd name="connsiteY3" fmla="*/ 826564 h 826564"/>
                <a:gd name="connsiteX4" fmla="*/ 0 w 5787350"/>
                <a:gd name="connsiteY4" fmla="*/ 0 h 8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350" h="826564">
                  <a:moveTo>
                    <a:pt x="0" y="0"/>
                  </a:moveTo>
                  <a:lnTo>
                    <a:pt x="5787350" y="0"/>
                  </a:lnTo>
                  <a:lnTo>
                    <a:pt x="5787350" y="826564"/>
                  </a:lnTo>
                  <a:lnTo>
                    <a:pt x="0" y="826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40640" bIns="2032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/>
                </a:rPr>
                <a:t>Рынок РФ в 2017г – 40 млрд. руб.</a:t>
              </a:r>
              <a:endParaRPr lang="ru-RU" sz="1600" b="1" kern="1200" dirty="0">
                <a:effectLst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125619" y="2073979"/>
              <a:ext cx="826564" cy="826564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-3014934"/>
                <a:satOff val="6031"/>
                <a:lumOff val="2556"/>
                <a:alphaOff val="0"/>
              </a:schemeClr>
            </a:fillRef>
            <a:effectRef idx="0">
              <a:schemeClr val="accent1">
                <a:tint val="50000"/>
                <a:hueOff val="-3014934"/>
                <a:satOff val="6031"/>
                <a:lumOff val="2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5716929" y="2089221"/>
              <a:ext cx="5787350" cy="826564"/>
            </a:xfrm>
            <a:custGeom>
              <a:avLst/>
              <a:gdLst>
                <a:gd name="connsiteX0" fmla="*/ 0 w 5787350"/>
                <a:gd name="connsiteY0" fmla="*/ 0 h 826564"/>
                <a:gd name="connsiteX1" fmla="*/ 5787350 w 5787350"/>
                <a:gd name="connsiteY1" fmla="*/ 0 h 826564"/>
                <a:gd name="connsiteX2" fmla="*/ 5787350 w 5787350"/>
                <a:gd name="connsiteY2" fmla="*/ 826564 h 826564"/>
                <a:gd name="connsiteX3" fmla="*/ 0 w 5787350"/>
                <a:gd name="connsiteY3" fmla="*/ 826564 h 826564"/>
                <a:gd name="connsiteX4" fmla="*/ 0 w 5787350"/>
                <a:gd name="connsiteY4" fmla="*/ 0 h 8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350" h="826564">
                  <a:moveTo>
                    <a:pt x="0" y="0"/>
                  </a:moveTo>
                  <a:lnTo>
                    <a:pt x="5787350" y="0"/>
                  </a:lnTo>
                  <a:lnTo>
                    <a:pt x="5787350" y="826564"/>
                  </a:lnTo>
                  <a:lnTo>
                    <a:pt x="0" y="826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3556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smtClean="0">
                  <a:effectLst/>
                </a:rPr>
                <a:t>Рынок РС (Я) 400 млн. руб./год (</a:t>
              </a:r>
              <a:r>
                <a:rPr lang="ru-RU" sz="1400" b="1" kern="1200" smtClean="0">
                  <a:effectLst/>
                  <a:latin typeface="Calibri Light"/>
                  <a:cs typeface="Calibri Light"/>
                </a:rPr>
                <a:t>≈</a:t>
              </a:r>
              <a:r>
                <a:rPr lang="ru-RU" sz="1400" b="1" kern="1200" smtClean="0">
                  <a:effectLst/>
                </a:rPr>
                <a:t>120 тыс. светильников/год)</a:t>
              </a:r>
              <a:endParaRPr lang="ru-RU" sz="1400" b="1" kern="1200" dirty="0">
                <a:effectLst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125619" y="3049326"/>
              <a:ext cx="826564" cy="826564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-6029867"/>
                <a:satOff val="12062"/>
                <a:lumOff val="5113"/>
                <a:alphaOff val="0"/>
              </a:schemeClr>
            </a:fillRef>
            <a:effectRef idx="0">
              <a:schemeClr val="accent1">
                <a:tint val="50000"/>
                <a:hueOff val="-6029867"/>
                <a:satOff val="12062"/>
                <a:lumOff val="51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5716929" y="3064568"/>
              <a:ext cx="5787350" cy="826564"/>
            </a:xfrm>
            <a:custGeom>
              <a:avLst/>
              <a:gdLst>
                <a:gd name="connsiteX0" fmla="*/ 0 w 5787350"/>
                <a:gd name="connsiteY0" fmla="*/ 0 h 826564"/>
                <a:gd name="connsiteX1" fmla="*/ 5787350 w 5787350"/>
                <a:gd name="connsiteY1" fmla="*/ 0 h 826564"/>
                <a:gd name="connsiteX2" fmla="*/ 5787350 w 5787350"/>
                <a:gd name="connsiteY2" fmla="*/ 826564 h 826564"/>
                <a:gd name="connsiteX3" fmla="*/ 0 w 5787350"/>
                <a:gd name="connsiteY3" fmla="*/ 826564 h 826564"/>
                <a:gd name="connsiteX4" fmla="*/ 0 w 5787350"/>
                <a:gd name="connsiteY4" fmla="*/ 0 h 8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350" h="826564">
                  <a:moveTo>
                    <a:pt x="0" y="0"/>
                  </a:moveTo>
                  <a:lnTo>
                    <a:pt x="5787350" y="0"/>
                  </a:lnTo>
                  <a:lnTo>
                    <a:pt x="5787350" y="826564"/>
                  </a:lnTo>
                  <a:lnTo>
                    <a:pt x="0" y="826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3556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</a:rPr>
                <a:t>Износ осветительного оборудования в более 3 000 бюджетных учреждениях РС (Я) ≥ 62%</a:t>
              </a:r>
              <a:endParaRPr lang="ru-RU" sz="1400" b="1" kern="1200" dirty="0">
                <a:effectLst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125619" y="4024672"/>
              <a:ext cx="826564" cy="826564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-9044800"/>
                <a:satOff val="18094"/>
                <a:lumOff val="7669"/>
                <a:alphaOff val="0"/>
              </a:schemeClr>
            </a:fillRef>
            <a:effectRef idx="0">
              <a:schemeClr val="accent1">
                <a:tint val="50000"/>
                <a:hueOff val="-9044800"/>
                <a:satOff val="18094"/>
                <a:lumOff val="76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716929" y="4039914"/>
              <a:ext cx="5787350" cy="826564"/>
            </a:xfrm>
            <a:custGeom>
              <a:avLst/>
              <a:gdLst>
                <a:gd name="connsiteX0" fmla="*/ 0 w 5787350"/>
                <a:gd name="connsiteY0" fmla="*/ 0 h 826564"/>
                <a:gd name="connsiteX1" fmla="*/ 5787350 w 5787350"/>
                <a:gd name="connsiteY1" fmla="*/ 0 h 826564"/>
                <a:gd name="connsiteX2" fmla="*/ 5787350 w 5787350"/>
                <a:gd name="connsiteY2" fmla="*/ 826564 h 826564"/>
                <a:gd name="connsiteX3" fmla="*/ 0 w 5787350"/>
                <a:gd name="connsiteY3" fmla="*/ 826564 h 826564"/>
                <a:gd name="connsiteX4" fmla="*/ 0 w 5787350"/>
                <a:gd name="connsiteY4" fmla="*/ 0 h 8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350" h="826564">
                  <a:moveTo>
                    <a:pt x="0" y="0"/>
                  </a:moveTo>
                  <a:lnTo>
                    <a:pt x="5787350" y="0"/>
                  </a:lnTo>
                  <a:lnTo>
                    <a:pt x="5787350" y="826564"/>
                  </a:lnTo>
                  <a:lnTo>
                    <a:pt x="0" y="826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effectLst/>
                </a:rPr>
                <a:t>Тендеры на закуп приборов светодиодного освещения и  монтажных работ в 2016 г :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effectLst/>
                </a:rPr>
                <a:t>- Внутреннее – 23,8 млн. руб.;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effectLst/>
                </a:rPr>
                <a:t>- Уличное – 103,9 млн. руб.</a:t>
              </a:r>
              <a:endParaRPr lang="ru-RU" sz="1200" b="1" kern="1200" dirty="0">
                <a:effectLst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125619" y="5000018"/>
              <a:ext cx="826564" cy="826564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-12059734"/>
                <a:satOff val="24125"/>
                <a:lumOff val="10225"/>
                <a:alphaOff val="0"/>
              </a:schemeClr>
            </a:fillRef>
            <a:effectRef idx="0">
              <a:schemeClr val="accent1">
                <a:tint val="50000"/>
                <a:hueOff val="-12059734"/>
                <a:satOff val="24125"/>
                <a:lumOff val="102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5716929" y="5008994"/>
              <a:ext cx="5787350" cy="826564"/>
            </a:xfrm>
            <a:custGeom>
              <a:avLst/>
              <a:gdLst>
                <a:gd name="connsiteX0" fmla="*/ 0 w 5787350"/>
                <a:gd name="connsiteY0" fmla="*/ 0 h 826564"/>
                <a:gd name="connsiteX1" fmla="*/ 5787350 w 5787350"/>
                <a:gd name="connsiteY1" fmla="*/ 0 h 826564"/>
                <a:gd name="connsiteX2" fmla="*/ 5787350 w 5787350"/>
                <a:gd name="connsiteY2" fmla="*/ 826564 h 826564"/>
                <a:gd name="connsiteX3" fmla="*/ 0 w 5787350"/>
                <a:gd name="connsiteY3" fmla="*/ 826564 h 826564"/>
                <a:gd name="connsiteX4" fmla="*/ 0 w 5787350"/>
                <a:gd name="connsiteY4" fmla="*/ 0 h 8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350" h="826564">
                  <a:moveTo>
                    <a:pt x="0" y="0"/>
                  </a:moveTo>
                  <a:lnTo>
                    <a:pt x="5787350" y="0"/>
                  </a:lnTo>
                  <a:lnTo>
                    <a:pt x="5787350" y="826564"/>
                  </a:lnTo>
                  <a:lnTo>
                    <a:pt x="0" y="826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3556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</a:rPr>
                <a:t>Отсутствие конкурентов-производителей</a:t>
              </a:r>
              <a:endParaRPr lang="ru-RU" sz="1400" b="1" kern="1200" dirty="0">
                <a:effectLst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990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081" y="424544"/>
            <a:ext cx="8162545" cy="6797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Наши преимущества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95648" y="6214837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z="1600" smtClean="0">
                <a:latin typeface="+mj-lt"/>
              </a:rPr>
              <a:pPr/>
              <a:t>8</a:t>
            </a:fld>
            <a:endParaRPr lang="en-US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852" y="1387605"/>
            <a:ext cx="1001627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 Собственное производство с полным контролем качества</a:t>
            </a:r>
            <a:endParaRPr lang="en-US" sz="2800" b="1" dirty="0" smtClean="0"/>
          </a:p>
          <a:p>
            <a:pPr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b="1" dirty="0" smtClean="0"/>
              <a:t>Предоставление широкого спектра дополнительных услуг</a:t>
            </a:r>
          </a:p>
          <a:p>
            <a:pPr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 Гибкая ценовая политика и индивидуальное проектирование</a:t>
            </a:r>
          </a:p>
          <a:p>
            <a:pPr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 Гарантийное обслуживание  в собственном сертифицированном центре в течении 5 лет</a:t>
            </a:r>
          </a:p>
          <a:p>
            <a:pPr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 Опыт, отраженный в рекомендациях потребителей </a:t>
            </a:r>
          </a:p>
          <a:p>
            <a:pPr fontAlgn="base"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59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stCxn id="16" idx="6"/>
            <a:endCxn id="11" idx="2"/>
          </p:cNvCxnSpPr>
          <p:nvPr/>
        </p:nvCxnSpPr>
        <p:spPr>
          <a:xfrm>
            <a:off x="4786033" y="2053561"/>
            <a:ext cx="2793714" cy="529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5"/>
          </p:cNvCxnSpPr>
          <p:nvPr/>
        </p:nvCxnSpPr>
        <p:spPr>
          <a:xfrm>
            <a:off x="8999732" y="2648245"/>
            <a:ext cx="1003859" cy="87351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818431" y="2648246"/>
            <a:ext cx="1158240" cy="1033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410512" y="2648246"/>
            <a:ext cx="1272539" cy="1033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092994" y="4146602"/>
            <a:ext cx="263712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7" idx="7"/>
            <a:endCxn id="16" idx="3"/>
          </p:cNvCxnSpPr>
          <p:nvPr/>
        </p:nvCxnSpPr>
        <p:spPr>
          <a:xfrm flipV="1">
            <a:off x="2289709" y="2628554"/>
            <a:ext cx="1076339" cy="90664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7" idx="6"/>
            <a:endCxn id="12" idx="2"/>
          </p:cNvCxnSpPr>
          <p:nvPr/>
        </p:nvCxnSpPr>
        <p:spPr>
          <a:xfrm>
            <a:off x="2527900" y="4124592"/>
            <a:ext cx="2901478" cy="12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85981"/>
            <a:ext cx="8534400" cy="6093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Команда проекта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39287" y="6155995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z="1600" smtClean="0">
                <a:latin typeface="+mj-lt"/>
              </a:rPr>
              <a:pPr/>
              <a:t>9</a:t>
            </a:fld>
            <a:endParaRPr lang="en-US" sz="16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1459"/>
            <a:ext cx="12192000" cy="806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4082" y="4687681"/>
            <a:ext cx="373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 smtClean="0"/>
              <a:t>Дизайнер-проектировщик</a:t>
            </a:r>
            <a:r>
              <a:rPr lang="ru-RU" b="1" dirty="0"/>
              <a:t>:</a:t>
            </a:r>
          </a:p>
          <a:p>
            <a:pPr algn="ctr"/>
            <a:r>
              <a:rPr lang="ru-RU" dirty="0"/>
              <a:t>Степанова </a:t>
            </a:r>
            <a:r>
              <a:rPr lang="ru-RU" dirty="0" err="1"/>
              <a:t>Айталина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219" y="4947341"/>
            <a:ext cx="368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Руководитель  отдела по реализации проектов и продажам:</a:t>
            </a:r>
          </a:p>
          <a:p>
            <a:pPr algn="ctr"/>
            <a:r>
              <a:rPr lang="ru-RU" dirty="0" err="1"/>
              <a:t>Баишева</a:t>
            </a:r>
            <a:r>
              <a:rPr lang="ru-RU" dirty="0"/>
              <a:t> Роза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68757" y="4964680"/>
            <a:ext cx="3232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Руководитель производственной Службы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Слепцов Петр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5533" y="2866860"/>
            <a:ext cx="31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Финансовый </a:t>
            </a:r>
            <a:r>
              <a:rPr lang="ru-RU" b="1" dirty="0" smtClean="0"/>
              <a:t>директор:</a:t>
            </a:r>
            <a:endParaRPr lang="ru-RU" b="1" dirty="0"/>
          </a:p>
          <a:p>
            <a:pPr algn="ctr"/>
            <a:r>
              <a:rPr lang="ru-RU" dirty="0" err="1"/>
              <a:t>Котоконова</a:t>
            </a:r>
            <a:r>
              <a:rPr lang="ru-RU" dirty="0"/>
              <a:t> Анна </a:t>
            </a:r>
            <a:r>
              <a:rPr lang="ru-RU" dirty="0" smtClean="0"/>
              <a:t>Александровна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65043" y="2884864"/>
            <a:ext cx="2960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Генеральный директор:</a:t>
            </a:r>
          </a:p>
          <a:p>
            <a:pPr algn="ctr"/>
            <a:r>
              <a:rPr lang="ru-RU" dirty="0" err="1"/>
              <a:t>Котоконов</a:t>
            </a:r>
            <a:r>
              <a:rPr lang="ru-RU" dirty="0"/>
              <a:t> Илья Викторович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93"/>
          <a:stretch/>
        </p:blipFill>
        <p:spPr>
          <a:xfrm>
            <a:off x="9730116" y="3291068"/>
            <a:ext cx="1663616" cy="1667047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747" y="1234791"/>
            <a:ext cx="1663616" cy="1648126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378" y="3318755"/>
            <a:ext cx="1663616" cy="1614250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417" y="1240396"/>
            <a:ext cx="1663616" cy="1626328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427" y="3291068"/>
            <a:ext cx="1626473" cy="1667047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2894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394</Words>
  <Application>Microsoft Office PowerPoint</Application>
  <PresentationFormat>Произвольный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Проблематика потребителей </vt:lpstr>
      <vt:lpstr>Наши решения</vt:lpstr>
      <vt:lpstr>Слайд 4</vt:lpstr>
      <vt:lpstr>Слайд 5</vt:lpstr>
      <vt:lpstr>Слайд 6</vt:lpstr>
      <vt:lpstr>Бизнес -среда</vt:lpstr>
      <vt:lpstr>Наши преимущества </vt:lpstr>
      <vt:lpstr>Команда проекта</vt:lpstr>
      <vt:lpstr>    Благодарим за внимание!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организации производства светодиодных светильников в якутии</dc:title>
  <dc:creator>Аня</dc:creator>
  <cp:lastModifiedBy>М-видео</cp:lastModifiedBy>
  <cp:revision>234</cp:revision>
  <dcterms:created xsi:type="dcterms:W3CDTF">2014-11-02T12:18:49Z</dcterms:created>
  <dcterms:modified xsi:type="dcterms:W3CDTF">2017-02-08T01:43:00Z</dcterms:modified>
</cp:coreProperties>
</file>