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6" r:id="rId3"/>
    <p:sldId id="257" r:id="rId4"/>
    <p:sldId id="259" r:id="rId5"/>
    <p:sldId id="258" r:id="rId6"/>
    <p:sldId id="268" r:id="rId7"/>
    <p:sldId id="267" r:id="rId8"/>
    <p:sldId id="265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04260352201858E-2"/>
          <c:y val="0"/>
          <c:w val="0.94659147929559628"/>
          <c:h val="0.84395635626518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4.2</c:v>
                </c:pt>
                <c:pt idx="1">
                  <c:v>8.4</c:v>
                </c:pt>
                <c:pt idx="2">
                  <c:v>21</c:v>
                </c:pt>
                <c:pt idx="3">
                  <c:v>60</c:v>
                </c:pt>
                <c:pt idx="4">
                  <c:v>108</c:v>
                </c:pt>
                <c:pt idx="5">
                  <c:v>126</c:v>
                </c:pt>
                <c:pt idx="6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99-415C-A245-548C90A895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58598720"/>
        <c:axId val="758604128"/>
      </c:barChart>
      <c:catAx>
        <c:axId val="75859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758604128"/>
        <c:crosses val="autoZero"/>
        <c:auto val="1"/>
        <c:lblAlgn val="ctr"/>
        <c:lblOffset val="100"/>
        <c:noMultiLvlLbl val="0"/>
      </c:catAx>
      <c:valAx>
        <c:axId val="758604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859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16C4-BA44-422D-820E-2DE7D5B6478F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8D81E-BF27-4494-8F82-76726FBB5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2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5CEDE-78D3-4614-BB1E-2EE78FDC2B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41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7961-8373-437F-A3E0-438E3DA17E53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B833-D2F7-4869-990E-85BD85081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9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7961-8373-437F-A3E0-438E3DA17E53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B833-D2F7-4869-990E-85BD85081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91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7961-8373-437F-A3E0-438E3DA17E53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B833-D2F7-4869-990E-85BD85081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2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9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7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1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4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7961-8373-437F-A3E0-438E3DA17E53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B833-D2F7-4869-990E-85BD85081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18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66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8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4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7961-8373-437F-A3E0-438E3DA17E53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B833-D2F7-4869-990E-85BD85081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5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7961-8373-437F-A3E0-438E3DA17E53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B833-D2F7-4869-990E-85BD85081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2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7961-8373-437F-A3E0-438E3DA17E53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B833-D2F7-4869-990E-85BD85081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1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7961-8373-437F-A3E0-438E3DA17E53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B833-D2F7-4869-990E-85BD85081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7961-8373-437F-A3E0-438E3DA17E53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B833-D2F7-4869-990E-85BD85081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3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7961-8373-437F-A3E0-438E3DA17E53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B833-D2F7-4869-990E-85BD85081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4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7961-8373-437F-A3E0-438E3DA17E53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B833-D2F7-4869-990E-85BD85081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6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57961-8373-437F-A3E0-438E3DA17E53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B833-D2F7-4869-990E-85BD85081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8AF9-BEFD-4449-AC31-61D172F2DA13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4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670223"/>
            <a:ext cx="9144000" cy="418819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СОЗДАНИЕ МУНИЦИПАЛЬНОГО </a:t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ПРОМЫШЛЕННОГО ПАРКА </a:t>
            </a:r>
            <a:r>
              <a:rPr lang="ru-RU" sz="4000" b="1" dirty="0" smtClean="0">
                <a:latin typeface="Arial Narrow" panose="020B0606020202030204" pitchFamily="34" charset="0"/>
              </a:rPr>
              <a:t/>
            </a:r>
            <a:br>
              <a:rPr lang="ru-RU" sz="4000" b="1" dirty="0" smtClean="0">
                <a:latin typeface="Arial Narrow" panose="020B0606020202030204" pitchFamily="34" charset="0"/>
              </a:rPr>
            </a:br>
            <a:r>
              <a:rPr lang="ru-RU" sz="1100" b="1" dirty="0" smtClean="0">
                <a:latin typeface="Arial Narrow" panose="020B0606020202030204" pitchFamily="34" charset="0"/>
              </a:rPr>
              <a:t/>
            </a:r>
            <a:br>
              <a:rPr lang="ru-RU" sz="1100" b="1" dirty="0" smtClean="0">
                <a:latin typeface="Arial Narrow" panose="020B0606020202030204" pitchFamily="34" charset="0"/>
              </a:rPr>
            </a:br>
            <a:r>
              <a:rPr lang="ru-RU" sz="2000" b="1" dirty="0" smtClean="0">
                <a:latin typeface="Arial Narrow" panose="020B0606020202030204" pitchFamily="34" charset="0"/>
              </a:rPr>
              <a:t>в с.Бердигестях муниципального района «Горный улус»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975" y="85725"/>
            <a:ext cx="8601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Муниципальный район «Горный улус» Республики Саха (Якутия)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2" y="6438900"/>
            <a:ext cx="8601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с.Бердигестях, 2023г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63" y="-108981"/>
            <a:ext cx="7886700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ОПИСАНИЕ ПРОЕКТА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580" y="2907699"/>
            <a:ext cx="2162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Создание условий для развития новых видов услуг и производства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51" y="1369757"/>
            <a:ext cx="6663506" cy="768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9267" y="2271778"/>
            <a:ext cx="131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ЦЕЛЬ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4325" y="2271778"/>
            <a:ext cx="129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ЗАДАЧИ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781" y="2271778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АКТУАЛЬНОСТЬ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9581" y="2907699"/>
            <a:ext cx="3125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1. Создание инфраструктуры на свободном земельном участке; 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2. Открытие 20 видов новых услуг и производства 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3. Повышение доли производства в общем объеме ВМП на 5 %</a:t>
            </a:r>
            <a:endParaRPr lang="ru-RU" sz="1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5100" y="2907699"/>
            <a:ext cx="2726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Развитие местного производства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условиях </a:t>
            </a:r>
            <a:r>
              <a:rPr lang="ru-RU" sz="1400" dirty="0" err="1">
                <a:latin typeface="Arial Narrow" panose="020B0606020202030204" pitchFamily="34" charset="0"/>
              </a:rPr>
              <a:t>санкционного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давления; </a:t>
            </a:r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Создание рабочих мест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851026"/>
            <a:ext cx="9071572" cy="0"/>
          </a:xfrm>
          <a:prstGeom prst="line">
            <a:avLst/>
          </a:prstGeom>
          <a:ln>
            <a:solidFill>
              <a:srgbClr val="C2920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297" y="-114707"/>
            <a:ext cx="7886700" cy="1325563"/>
          </a:xfrm>
        </p:spPr>
        <p:txBody>
          <a:bodyPr/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СУТЬ ПРОЕКТА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436" y="1343671"/>
            <a:ext cx="7944982" cy="4351338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Arial Narrow" panose="020B0606020202030204" pitchFamily="34" charset="0"/>
              </a:rPr>
              <a:t>Промышленный парк — часть территории муниципального района, на которой установлен особый правовой режим осуществления предпринимательской деятельности и находится совокупность объектов промышленной инфраструктуры, предназначенная для осуществления промышленного производства и управляемая управляющей компанией.</a:t>
            </a:r>
          </a:p>
          <a:p>
            <a:pPr algn="just"/>
            <a:r>
              <a:rPr lang="ru-RU" sz="1800" dirty="0">
                <a:latin typeface="Arial Narrow" panose="020B0606020202030204" pitchFamily="34" charset="0"/>
              </a:rPr>
              <a:t>Промышленный парк займет следующее место в процессе развития сельских производственных предприятий после Бизнес инкубатора, и до таких </a:t>
            </a:r>
            <a:r>
              <a:rPr lang="ru-RU" sz="1800" dirty="0" err="1">
                <a:latin typeface="Arial Narrow" panose="020B0606020202030204" pitchFamily="34" charset="0"/>
              </a:rPr>
              <a:t>спецрежимов</a:t>
            </a:r>
            <a:r>
              <a:rPr lang="ru-RU" sz="1800" dirty="0">
                <a:latin typeface="Arial Narrow" panose="020B0606020202030204" pitchFamily="34" charset="0"/>
              </a:rPr>
              <a:t> как ТОР, ТРМП.</a:t>
            </a:r>
          </a:p>
          <a:p>
            <a:pPr algn="just"/>
            <a:endParaRPr lang="ru-RU" sz="1800" dirty="0">
              <a:latin typeface="Arial Narrow" panose="020B0606020202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851026"/>
            <a:ext cx="9071572" cy="0"/>
          </a:xfrm>
          <a:prstGeom prst="line">
            <a:avLst/>
          </a:prstGeom>
          <a:ln>
            <a:solidFill>
              <a:srgbClr val="C2920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85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6" y="-141868"/>
            <a:ext cx="7886700" cy="1325563"/>
          </a:xfrm>
        </p:spPr>
        <p:txBody>
          <a:bodyPr/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ПОТЕНЦИАЛЬНЫЕ РЕЗИДЕНТЫ 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9289" y="1022188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ru-RU" sz="1600" dirty="0">
                <a:latin typeface="Arial Narrow" panose="020B0606020202030204" pitchFamily="34" charset="0"/>
              </a:rPr>
              <a:t>	Услуги пилорамы, переработка древесины;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ru-RU" sz="1600" dirty="0">
                <a:latin typeface="Arial Narrow" panose="020B0606020202030204" pitchFamily="34" charset="0"/>
              </a:rPr>
              <a:t>	Производство пластиковых окон и емкостей;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ru-RU" sz="1600" dirty="0">
                <a:latin typeface="Arial Narrow" panose="020B0606020202030204" pitchFamily="34" charset="0"/>
              </a:rPr>
              <a:t>	Швейные услуги и производство;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ru-RU" sz="1600" dirty="0">
                <a:latin typeface="Arial Narrow" panose="020B0606020202030204" pitchFamily="34" charset="0"/>
              </a:rPr>
              <a:t>	Производство газового оборудования и дымоходов;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ru-RU" sz="1600" dirty="0">
                <a:latin typeface="Arial Narrow" panose="020B0606020202030204" pitchFamily="34" charset="0"/>
              </a:rPr>
              <a:t>	услуги ковки и резьбы по металлу;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ru-RU" sz="1600" dirty="0">
                <a:latin typeface="Arial Narrow" panose="020B0606020202030204" pitchFamily="34" charset="0"/>
              </a:rPr>
              <a:t>	Производство межкомнатных дверей;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ru-RU" sz="1600" dirty="0">
                <a:latin typeface="Arial Narrow" panose="020B0606020202030204" pitchFamily="34" charset="0"/>
              </a:rPr>
              <a:t>	Производство шлакоблоков;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ru-RU" sz="1600" dirty="0">
                <a:latin typeface="Arial Narrow" panose="020B0606020202030204" pitchFamily="34" charset="0"/>
              </a:rPr>
              <a:t>	Производство вездеходов;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ru-RU" sz="1600" dirty="0">
                <a:latin typeface="Arial Narrow" panose="020B0606020202030204" pitchFamily="34" charset="0"/>
              </a:rPr>
              <a:t>	Ритуальные услуги.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851026"/>
            <a:ext cx="9071572" cy="0"/>
          </a:xfrm>
          <a:prstGeom prst="line">
            <a:avLst/>
          </a:prstGeom>
          <a:ln>
            <a:solidFill>
              <a:srgbClr val="C2920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https://avatars.mds.yandex.net/i?id=075622baafe196a7870627f10ac23e0e_l-5333586-images-thumbs&amp;n=1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87" y="1071578"/>
            <a:ext cx="279104" cy="27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7024" y="1390397"/>
            <a:ext cx="211256" cy="223393"/>
          </a:xfrm>
          <a:prstGeom prst="rect">
            <a:avLst/>
          </a:prstGeom>
        </p:spPr>
      </p:pic>
      <p:pic>
        <p:nvPicPr>
          <p:cNvPr id="1028" name="Picture 4" descr="https://pngimg.com/uploads/sewing_machine/sewing_machine_PNG26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26" y="1680072"/>
            <a:ext cx="362479" cy="25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71015.selcdn.ru/media/media_theme_of_week_image/5007592/origina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80" y="1929889"/>
            <a:ext cx="296308" cy="2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tse4.mm.bing.net/th/id/OIP.z5TiDK6Teuvzl3EZxBQ1GwHaHa?w=196&amp;h=196&amp;c=7&amp;r=0&amp;o=5&amp;pid=1.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92" y="2255487"/>
            <a:ext cx="283741" cy="2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polaris-centrum.cz/sapeli-ostrava/img/dver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6154" y="2550456"/>
            <a:ext cx="294616" cy="29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cdn3.iconfinder.com/data/icons/construction-1-yellow/60/Construction_-_Yellow_-_025_-_Cinder_Block-1024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138" y="2863973"/>
            <a:ext cx="284256" cy="2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pixy.org/src/35/355030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86" y="3418162"/>
            <a:ext cx="268619" cy="3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38" descr="https://flyclipart.com/thumb2/monster-truck-png-icon-61159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4" name="Picture 40" descr="https://www.shareicon.net/data/128x128/2016/09/23/833404_transportation_512x512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52" y="3145821"/>
            <a:ext cx="286553" cy="2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0375" y="4219506"/>
            <a:ext cx="8457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ООО «</a:t>
            </a:r>
            <a:r>
              <a:rPr lang="ru-RU" sz="1600" b="1" dirty="0" err="1" smtClean="0">
                <a:latin typeface="Arial Narrow" panose="020B0606020202030204" pitchFamily="34" charset="0"/>
              </a:rPr>
              <a:t>Горныйпласт</a:t>
            </a:r>
            <a:r>
              <a:rPr lang="ru-RU" sz="1600" b="1" dirty="0">
                <a:latin typeface="Arial Narrow" panose="020B0606020202030204" pitchFamily="34" charset="0"/>
              </a:rPr>
              <a:t>» </a:t>
            </a:r>
            <a:r>
              <a:rPr lang="ru-RU" sz="1600" dirty="0">
                <a:latin typeface="Arial Narrow" panose="020B0606020202030204" pitchFamily="34" charset="0"/>
              </a:rPr>
              <a:t>- 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22.29 Производство </a:t>
            </a:r>
            <a:r>
              <a:rPr lang="ru-RU" sz="1600" dirty="0">
                <a:latin typeface="Arial Narrow" panose="020B0606020202030204" pitchFamily="34" charset="0"/>
              </a:rPr>
              <a:t>прочих пластмассовых </a:t>
            </a:r>
            <a:r>
              <a:rPr lang="ru-RU" sz="1600" dirty="0" smtClean="0">
                <a:latin typeface="Arial Narrow" panose="020B0606020202030204" pitchFamily="34" charset="0"/>
              </a:rPr>
              <a:t>изделий</a:t>
            </a: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ИП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Барашкова</a:t>
            </a:r>
            <a:r>
              <a:rPr lang="ru-RU" sz="1600" b="1" dirty="0" smtClean="0">
                <a:latin typeface="Arial Narrow" panose="020B0606020202030204" pitchFamily="34" charset="0"/>
              </a:rPr>
              <a:t> Д.Д. </a:t>
            </a:r>
            <a:r>
              <a:rPr lang="ru-RU" sz="1600" dirty="0" smtClean="0">
                <a:latin typeface="Arial Narrow" panose="020B0606020202030204" pitchFamily="34" charset="0"/>
              </a:rPr>
              <a:t>–  </a:t>
            </a:r>
            <a:r>
              <a:rPr lang="ru-RU" sz="1600" dirty="0" smtClean="0">
                <a:latin typeface="Arial Narrow" panose="020B0606020202030204" pitchFamily="34" charset="0"/>
              </a:rPr>
              <a:t>14.13 Производство </a:t>
            </a:r>
            <a:r>
              <a:rPr lang="ru-RU" sz="1600" dirty="0">
                <a:latin typeface="Arial Narrow" panose="020B0606020202030204" pitchFamily="34" charset="0"/>
              </a:rPr>
              <a:t>прочей верхней одежды </a:t>
            </a: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ИП Кондаков С.В.  </a:t>
            </a:r>
            <a:r>
              <a:rPr lang="ru-RU" sz="1600" dirty="0">
                <a:latin typeface="Arial Narrow" panose="020B0606020202030204" pitchFamily="34" charset="0"/>
              </a:rPr>
              <a:t>- </a:t>
            </a:r>
            <a:r>
              <a:rPr lang="ru-RU" sz="1600" dirty="0" smtClean="0">
                <a:latin typeface="Arial Narrow" panose="020B0606020202030204" pitchFamily="34" charset="0"/>
              </a:rPr>
              <a:t>25.50 Предоставление </a:t>
            </a:r>
            <a:r>
              <a:rPr lang="ru-RU" sz="1600" dirty="0">
                <a:latin typeface="Arial Narrow" panose="020B0606020202030204" pitchFamily="34" charset="0"/>
              </a:rPr>
              <a:t>населению, организациям и ИП по заказу готовых изделий холодной ковки. Услуги сварочных работ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ИП Максимов Т.И</a:t>
            </a:r>
            <a:r>
              <a:rPr lang="ru-RU" sz="1600" dirty="0" smtClean="0">
                <a:latin typeface="Arial Narrow" panose="020B0606020202030204" pitchFamily="34" charset="0"/>
              </a:rPr>
              <a:t>.- </a:t>
            </a:r>
            <a:r>
              <a:rPr lang="ru-RU" sz="1600" dirty="0" smtClean="0">
                <a:latin typeface="Arial Narrow" panose="020B0606020202030204" pitchFamily="34" charset="0"/>
              </a:rPr>
              <a:t>16.10 распиловка </a:t>
            </a:r>
            <a:r>
              <a:rPr lang="ru-RU" sz="1600" dirty="0">
                <a:latin typeface="Arial Narrow" panose="020B0606020202030204" pitchFamily="34" charset="0"/>
              </a:rPr>
              <a:t>и обработка древесины разных сортов, услуги </a:t>
            </a:r>
            <a:r>
              <a:rPr lang="ru-RU" sz="1600" dirty="0" smtClean="0">
                <a:latin typeface="Arial Narrow" panose="020B0606020202030204" pitchFamily="34" charset="0"/>
              </a:rPr>
              <a:t>местному </a:t>
            </a:r>
            <a:r>
              <a:rPr lang="ru-RU" sz="1600" dirty="0">
                <a:latin typeface="Arial Narrow" panose="020B0606020202030204" pitchFamily="34" charset="0"/>
              </a:rPr>
              <a:t>населению по распиловке древесины, продажа готовых </a:t>
            </a:r>
            <a:r>
              <a:rPr lang="ru-RU" sz="1600" dirty="0" smtClean="0">
                <a:latin typeface="Arial Narrow" panose="020B0606020202030204" pitchFamily="34" charset="0"/>
              </a:rPr>
              <a:t>пиломатериалов, </a:t>
            </a:r>
            <a:r>
              <a:rPr lang="ru-RU" sz="1600" dirty="0">
                <a:latin typeface="Arial Narrow" panose="020B0606020202030204" pitchFamily="34" charset="0"/>
              </a:rPr>
              <a:t>продажа </a:t>
            </a:r>
            <a:r>
              <a:rPr lang="ru-RU" sz="1600" dirty="0" smtClean="0">
                <a:latin typeface="Arial Narrow" panose="020B0606020202030204" pitchFamily="34" charset="0"/>
              </a:rPr>
              <a:t>опилок</a:t>
            </a: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ИП Трофимов Я.А. </a:t>
            </a:r>
            <a:r>
              <a:rPr lang="ru-RU" sz="1600" dirty="0" smtClean="0">
                <a:latin typeface="Arial Narrow" panose="020B0606020202030204" pitchFamily="34" charset="0"/>
              </a:rPr>
              <a:t>– </a:t>
            </a:r>
            <a:r>
              <a:rPr lang="ru-RU" sz="1600" dirty="0" smtClean="0">
                <a:latin typeface="Arial Narrow" panose="020B0606020202030204" pitchFamily="34" charset="0"/>
              </a:rPr>
              <a:t>96.03 ритуальные </a:t>
            </a:r>
            <a:r>
              <a:rPr lang="ru-RU" sz="1600" dirty="0" smtClean="0">
                <a:latin typeface="Arial Narrow" panose="020B0606020202030204" pitchFamily="34" charset="0"/>
              </a:rPr>
              <a:t>услуги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74" y="1050375"/>
            <a:ext cx="2060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Виды деятельности 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974" y="3882443"/>
            <a:ext cx="2060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Резиденты 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1656" y="-966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 Narrow" panose="020B0606020202030204" pitchFamily="34" charset="0"/>
              </a:rPr>
              <a:t>БИЗНЕС-МОДЕЛЬ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51026"/>
            <a:ext cx="9071572" cy="0"/>
          </a:xfrm>
          <a:prstGeom prst="line">
            <a:avLst/>
          </a:prstGeom>
          <a:ln>
            <a:solidFill>
              <a:srgbClr val="C2920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30303"/>
              </p:ext>
            </p:extLst>
          </p:nvPr>
        </p:nvGraphicFramePr>
        <p:xfrm>
          <a:off x="562463" y="1027927"/>
          <a:ext cx="8157030" cy="23063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78515">
                  <a:extLst>
                    <a:ext uri="{9D8B030D-6E8A-4147-A177-3AD203B41FA5}">
                      <a16:colId xmlns:a16="http://schemas.microsoft.com/office/drawing/2014/main" val="3808543138"/>
                    </a:ext>
                  </a:extLst>
                </a:gridCol>
                <a:gridCol w="4078515">
                  <a:extLst>
                    <a:ext uri="{9D8B030D-6E8A-4147-A177-3AD203B41FA5}">
                      <a16:colId xmlns:a16="http://schemas.microsoft.com/office/drawing/2014/main" val="2465876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Форма собственности парка</a:t>
                      </a:r>
                      <a:endParaRPr lang="ru-RU" sz="16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Муниципальная</a:t>
                      </a:r>
                      <a:endParaRPr lang="ru-RU" sz="16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92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Владелец земельных</a:t>
                      </a:r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 участков территории парка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Муниципальный район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Тип создаваемого парка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Arial Narrow" panose="020B0606020202030204" pitchFamily="34" charset="0"/>
                        </a:rPr>
                        <a:t>Гринфилд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151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Управляющая компания,</a:t>
                      </a:r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 форма собственности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Частная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423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Порядок передачи прав собственности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Управляющая компания приобретает права аренды на земельные участки и имущественный комплекс парка 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27899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93390" y="3625923"/>
            <a:ext cx="2430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Особенности применяемой модели</a:t>
            </a:r>
            <a:endParaRPr lang="ru-RU" sz="12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0112" y="4025464"/>
            <a:ext cx="8341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права на объекты инфраструктуры </a:t>
            </a:r>
            <a:r>
              <a:rPr lang="ru-RU" sz="1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промышленного </a:t>
            </a:r>
            <a:r>
              <a:rPr lang="ru-RU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парка, находящиеся в муниципальной собственности, могут быть переданы управляющей компании после введения объектов </a:t>
            </a:r>
            <a:r>
              <a:rPr lang="ru-RU" sz="1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муниципального </a:t>
            </a:r>
            <a:r>
              <a:rPr lang="ru-RU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парка в эксплуатацию;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0112" y="4732213"/>
            <a:ext cx="8341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управляющая компания с частной формой собственности позволяет организовать эффективную работу промышленного парка с оказанием качественных услуг резидентам </a:t>
            </a:r>
            <a:r>
              <a:rPr lang="ru-RU" sz="1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муниципального </a:t>
            </a:r>
            <a:r>
              <a:rPr lang="ru-RU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парка;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0112" y="5438962"/>
            <a:ext cx="8157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управляющая компания передает в субаренду земельные участки резидентам под застройку </a:t>
            </a:r>
            <a:r>
              <a:rPr lang="ru-RU" sz="1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без права выкупа </a:t>
            </a:r>
            <a:r>
              <a:rPr lang="ru-RU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земли под объектами </a:t>
            </a:r>
            <a:r>
              <a:rPr lang="ru-RU" sz="1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недвижимости</a:t>
            </a:r>
            <a:endParaRPr lang="ru-RU" sz="12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44032" y="4255129"/>
            <a:ext cx="2987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44032" y="4977897"/>
            <a:ext cx="2987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4032" y="5665961"/>
            <a:ext cx="2987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44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" r="-15310"/>
          <a:stretch/>
        </p:blipFill>
        <p:spPr>
          <a:xfrm>
            <a:off x="4139952" y="0"/>
            <a:ext cx="5788202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9298"/>
              </p:ext>
            </p:extLst>
          </p:nvPr>
        </p:nvGraphicFramePr>
        <p:xfrm>
          <a:off x="83132" y="984994"/>
          <a:ext cx="6792297" cy="21259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73119">
                  <a:extLst>
                    <a:ext uri="{9D8B030D-6E8A-4147-A177-3AD203B41FA5}">
                      <a16:colId xmlns:a16="http://schemas.microsoft.com/office/drawing/2014/main" val="4198977666"/>
                    </a:ext>
                  </a:extLst>
                </a:gridCol>
                <a:gridCol w="564471">
                  <a:extLst>
                    <a:ext uri="{9D8B030D-6E8A-4147-A177-3AD203B41FA5}">
                      <a16:colId xmlns:a16="http://schemas.microsoft.com/office/drawing/2014/main" val="1861502279"/>
                    </a:ext>
                  </a:extLst>
                </a:gridCol>
                <a:gridCol w="680949">
                  <a:extLst>
                    <a:ext uri="{9D8B030D-6E8A-4147-A177-3AD203B41FA5}">
                      <a16:colId xmlns:a16="http://schemas.microsoft.com/office/drawing/2014/main" val="2934204008"/>
                    </a:ext>
                  </a:extLst>
                </a:gridCol>
                <a:gridCol w="967664">
                  <a:extLst>
                    <a:ext uri="{9D8B030D-6E8A-4147-A177-3AD203B41FA5}">
                      <a16:colId xmlns:a16="http://schemas.microsoft.com/office/drawing/2014/main" val="516893794"/>
                    </a:ext>
                  </a:extLst>
                </a:gridCol>
                <a:gridCol w="727276">
                  <a:extLst>
                    <a:ext uri="{9D8B030D-6E8A-4147-A177-3AD203B41FA5}">
                      <a16:colId xmlns:a16="http://schemas.microsoft.com/office/drawing/2014/main" val="191061876"/>
                    </a:ext>
                  </a:extLst>
                </a:gridCol>
                <a:gridCol w="670969">
                  <a:extLst>
                    <a:ext uri="{9D8B030D-6E8A-4147-A177-3AD203B41FA5}">
                      <a16:colId xmlns:a16="http://schemas.microsoft.com/office/drawing/2014/main" val="833045800"/>
                    </a:ext>
                  </a:extLst>
                </a:gridCol>
                <a:gridCol w="745521">
                  <a:extLst>
                    <a:ext uri="{9D8B030D-6E8A-4147-A177-3AD203B41FA5}">
                      <a16:colId xmlns:a16="http://schemas.microsoft.com/office/drawing/2014/main" val="629925380"/>
                    </a:ext>
                  </a:extLst>
                </a:gridCol>
                <a:gridCol w="736202">
                  <a:extLst>
                    <a:ext uri="{9D8B030D-6E8A-4147-A177-3AD203B41FA5}">
                      <a16:colId xmlns:a16="http://schemas.microsoft.com/office/drawing/2014/main" val="3716955923"/>
                    </a:ext>
                  </a:extLst>
                </a:gridCol>
                <a:gridCol w="1026126">
                  <a:extLst>
                    <a:ext uri="{9D8B030D-6E8A-4147-A177-3AD203B41FA5}">
                      <a16:colId xmlns:a16="http://schemas.microsoft.com/office/drawing/2014/main" val="1163168077"/>
                    </a:ext>
                  </a:extLst>
                </a:gridCol>
              </a:tblGrid>
              <a:tr h="178488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№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тыс.м2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Кол-во участков 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Стоимость инвестиций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100" baseline="0" dirty="0" err="1" smtClean="0">
                          <a:latin typeface="Arial Narrow" panose="020B0606020202030204" pitchFamily="34" charset="0"/>
                        </a:rPr>
                        <a:t>тыс.руб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.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 том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числе, </a:t>
                      </a:r>
                      <a:r>
                        <a:rPr lang="ru-RU" sz="1100" baseline="0" dirty="0" err="1" smtClean="0">
                          <a:latin typeface="Arial Narrow" panose="020B0606020202030204" pitchFamily="34" charset="0"/>
                        </a:rPr>
                        <a:t>тыс.руб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.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023639"/>
                  </a:ext>
                </a:extLst>
              </a:tr>
              <a:tr h="393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Газификация</a:t>
                      </a:r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Электрификация</a:t>
                      </a:r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Строительство</a:t>
                      </a:r>
                      <a:r>
                        <a:rPr lang="ru-RU" sz="1050" baseline="0" dirty="0" smtClean="0">
                          <a:latin typeface="Arial Narrow" panose="020B0606020202030204" pitchFamily="34" charset="0"/>
                        </a:rPr>
                        <a:t> дорог</a:t>
                      </a:r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Arial Narrow" panose="020B0606020202030204" pitchFamily="34" charset="0"/>
                        </a:rPr>
                        <a:t>Подготовка участков</a:t>
                      </a:r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Arial Narrow" panose="020B0606020202030204" pitchFamily="34" charset="0"/>
                        </a:rPr>
                        <a:t>Субсидия на строительство объектов*</a:t>
                      </a:r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38878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 этап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032,74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4 032,74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13042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en-US" sz="11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этап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35,00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22 272,23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214,73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5 200,00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4 657,50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4 200,0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4 000,0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431531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II 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этап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37,21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23 222,04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1 659,94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7 150,00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4 446,90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4 465,2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5 500,0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826264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III 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этап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70,21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30 081,22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3 562,42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5 850,00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7 743,60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8 425,2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4 500,0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846039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Итого: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142,42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28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79 608,23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13 469,83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18 200,00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16 848,00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17 090,4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000,0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79189"/>
                  </a:ext>
                </a:extLst>
              </a:tr>
            </a:tbl>
          </a:graphicData>
        </a:graphic>
      </p:graphicFrame>
      <p:sp>
        <p:nvSpPr>
          <p:cNvPr id="10" name="Полилиния 9"/>
          <p:cNvSpPr/>
          <p:nvPr/>
        </p:nvSpPr>
        <p:spPr>
          <a:xfrm>
            <a:off x="7308304" y="4268707"/>
            <a:ext cx="1830686" cy="2589293"/>
          </a:xfrm>
          <a:custGeom>
            <a:avLst/>
            <a:gdLst>
              <a:gd name="connsiteX0" fmla="*/ 0 w 1728216"/>
              <a:gd name="connsiteY0" fmla="*/ 667512 h 2340864"/>
              <a:gd name="connsiteX1" fmla="*/ 1271016 w 1728216"/>
              <a:gd name="connsiteY1" fmla="*/ 0 h 2340864"/>
              <a:gd name="connsiteX2" fmla="*/ 1728216 w 1728216"/>
              <a:gd name="connsiteY2" fmla="*/ 822960 h 2340864"/>
              <a:gd name="connsiteX3" fmla="*/ 1316736 w 1728216"/>
              <a:gd name="connsiteY3" fmla="*/ 1856232 h 2340864"/>
              <a:gd name="connsiteX4" fmla="*/ 1417320 w 1728216"/>
              <a:gd name="connsiteY4" fmla="*/ 2112264 h 2340864"/>
              <a:gd name="connsiteX5" fmla="*/ 1124712 w 1728216"/>
              <a:gd name="connsiteY5" fmla="*/ 2340864 h 2340864"/>
              <a:gd name="connsiteX6" fmla="*/ 905256 w 1728216"/>
              <a:gd name="connsiteY6" fmla="*/ 2121408 h 2340864"/>
              <a:gd name="connsiteX7" fmla="*/ 905256 w 1728216"/>
              <a:gd name="connsiteY7" fmla="*/ 1883664 h 2340864"/>
              <a:gd name="connsiteX8" fmla="*/ 484632 w 1728216"/>
              <a:gd name="connsiteY8" fmla="*/ 1883664 h 2340864"/>
              <a:gd name="connsiteX9" fmla="*/ 0 w 1728216"/>
              <a:gd name="connsiteY9" fmla="*/ 667512 h 234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8216" h="2340864">
                <a:moveTo>
                  <a:pt x="0" y="667512"/>
                </a:moveTo>
                <a:lnTo>
                  <a:pt x="1271016" y="0"/>
                </a:lnTo>
                <a:lnTo>
                  <a:pt x="1728216" y="822960"/>
                </a:lnTo>
                <a:lnTo>
                  <a:pt x="1316736" y="1856232"/>
                </a:lnTo>
                <a:lnTo>
                  <a:pt x="1417320" y="2112264"/>
                </a:lnTo>
                <a:lnTo>
                  <a:pt x="1124712" y="2340864"/>
                </a:lnTo>
                <a:lnTo>
                  <a:pt x="905256" y="2121408"/>
                </a:lnTo>
                <a:lnTo>
                  <a:pt x="905256" y="1883664"/>
                </a:lnTo>
                <a:lnTo>
                  <a:pt x="484632" y="1883664"/>
                </a:lnTo>
                <a:lnTo>
                  <a:pt x="0" y="667512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7226461" y="0"/>
            <a:ext cx="1261272" cy="3484085"/>
          </a:xfrm>
          <a:custGeom>
            <a:avLst/>
            <a:gdLst>
              <a:gd name="connsiteX0" fmla="*/ 590550 w 1171575"/>
              <a:gd name="connsiteY0" fmla="*/ 200025 h 3352800"/>
              <a:gd name="connsiteX1" fmla="*/ 1171575 w 1171575"/>
              <a:gd name="connsiteY1" fmla="*/ 485775 h 3352800"/>
              <a:gd name="connsiteX2" fmla="*/ 981075 w 1171575"/>
              <a:gd name="connsiteY2" fmla="*/ 1714500 h 3352800"/>
              <a:gd name="connsiteX3" fmla="*/ 1038225 w 1171575"/>
              <a:gd name="connsiteY3" fmla="*/ 2733675 h 3352800"/>
              <a:gd name="connsiteX4" fmla="*/ 1038225 w 1171575"/>
              <a:gd name="connsiteY4" fmla="*/ 3114675 h 3352800"/>
              <a:gd name="connsiteX5" fmla="*/ 838200 w 1171575"/>
              <a:gd name="connsiteY5" fmla="*/ 3324225 h 3352800"/>
              <a:gd name="connsiteX6" fmla="*/ 714375 w 1171575"/>
              <a:gd name="connsiteY6" fmla="*/ 3352800 h 3352800"/>
              <a:gd name="connsiteX7" fmla="*/ 523875 w 1171575"/>
              <a:gd name="connsiteY7" fmla="*/ 3152775 h 3352800"/>
              <a:gd name="connsiteX8" fmla="*/ 180975 w 1171575"/>
              <a:gd name="connsiteY8" fmla="*/ 2505075 h 3352800"/>
              <a:gd name="connsiteX9" fmla="*/ 47625 w 1171575"/>
              <a:gd name="connsiteY9" fmla="*/ 2124075 h 3352800"/>
              <a:gd name="connsiteX10" fmla="*/ 0 w 1171575"/>
              <a:gd name="connsiteY10" fmla="*/ 1809750 h 3352800"/>
              <a:gd name="connsiteX11" fmla="*/ 333375 w 1171575"/>
              <a:gd name="connsiteY11" fmla="*/ 1047750 h 3352800"/>
              <a:gd name="connsiteX12" fmla="*/ 485775 w 1171575"/>
              <a:gd name="connsiteY12" fmla="*/ 752475 h 3352800"/>
              <a:gd name="connsiteX13" fmla="*/ 123825 w 1171575"/>
              <a:gd name="connsiteY13" fmla="*/ 676275 h 3352800"/>
              <a:gd name="connsiteX14" fmla="*/ 152400 w 1171575"/>
              <a:gd name="connsiteY14" fmla="*/ 476250 h 3352800"/>
              <a:gd name="connsiteX15" fmla="*/ 323850 w 1171575"/>
              <a:gd name="connsiteY15" fmla="*/ 76200 h 3352800"/>
              <a:gd name="connsiteX16" fmla="*/ 400050 w 1171575"/>
              <a:gd name="connsiteY16" fmla="*/ 0 h 3352800"/>
              <a:gd name="connsiteX17" fmla="*/ 638175 w 1171575"/>
              <a:gd name="connsiteY17" fmla="*/ 85725 h 3352800"/>
              <a:gd name="connsiteX18" fmla="*/ 590550 w 1171575"/>
              <a:gd name="connsiteY18" fmla="*/ 200025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71575" h="3352800">
                <a:moveTo>
                  <a:pt x="590550" y="200025"/>
                </a:moveTo>
                <a:lnTo>
                  <a:pt x="1171575" y="485775"/>
                </a:lnTo>
                <a:lnTo>
                  <a:pt x="981075" y="1714500"/>
                </a:lnTo>
                <a:lnTo>
                  <a:pt x="1038225" y="2733675"/>
                </a:lnTo>
                <a:lnTo>
                  <a:pt x="1038225" y="3114675"/>
                </a:lnTo>
                <a:lnTo>
                  <a:pt x="838200" y="3324225"/>
                </a:lnTo>
                <a:lnTo>
                  <a:pt x="714375" y="3352800"/>
                </a:lnTo>
                <a:lnTo>
                  <a:pt x="523875" y="3152775"/>
                </a:lnTo>
                <a:lnTo>
                  <a:pt x="180975" y="2505075"/>
                </a:lnTo>
                <a:lnTo>
                  <a:pt x="47625" y="2124075"/>
                </a:lnTo>
                <a:lnTo>
                  <a:pt x="0" y="1809750"/>
                </a:lnTo>
                <a:lnTo>
                  <a:pt x="333375" y="1047750"/>
                </a:lnTo>
                <a:lnTo>
                  <a:pt x="485775" y="752475"/>
                </a:lnTo>
                <a:lnTo>
                  <a:pt x="123825" y="676275"/>
                </a:lnTo>
                <a:lnTo>
                  <a:pt x="152400" y="476250"/>
                </a:lnTo>
                <a:lnTo>
                  <a:pt x="323850" y="76200"/>
                </a:lnTo>
                <a:lnTo>
                  <a:pt x="400050" y="0"/>
                </a:lnTo>
                <a:lnTo>
                  <a:pt x="638175" y="85725"/>
                </a:lnTo>
                <a:lnTo>
                  <a:pt x="590550" y="200025"/>
                </a:lnTo>
                <a:close/>
              </a:path>
            </a:pathLst>
          </a:custGeom>
          <a:solidFill>
            <a:schemeClr val="accent2">
              <a:alpha val="54000"/>
            </a:schemeClr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4269678" y="3205308"/>
            <a:ext cx="3441286" cy="3057334"/>
          </a:xfrm>
          <a:custGeom>
            <a:avLst/>
            <a:gdLst>
              <a:gd name="connsiteX0" fmla="*/ 73152 w 3255264"/>
              <a:gd name="connsiteY0" fmla="*/ 73152 h 2862072"/>
              <a:gd name="connsiteX1" fmla="*/ 73152 w 3255264"/>
              <a:gd name="connsiteY1" fmla="*/ 73152 h 2862072"/>
              <a:gd name="connsiteX2" fmla="*/ 155448 w 3255264"/>
              <a:gd name="connsiteY2" fmla="*/ 54864 h 2862072"/>
              <a:gd name="connsiteX3" fmla="*/ 182880 w 3255264"/>
              <a:gd name="connsiteY3" fmla="*/ 45720 h 2862072"/>
              <a:gd name="connsiteX4" fmla="*/ 210312 w 3255264"/>
              <a:gd name="connsiteY4" fmla="*/ 27432 h 2862072"/>
              <a:gd name="connsiteX5" fmla="*/ 292608 w 3255264"/>
              <a:gd name="connsiteY5" fmla="*/ 0 h 2862072"/>
              <a:gd name="connsiteX6" fmla="*/ 374904 w 3255264"/>
              <a:gd name="connsiteY6" fmla="*/ 9144 h 2862072"/>
              <a:gd name="connsiteX7" fmla="*/ 347472 w 3255264"/>
              <a:gd name="connsiteY7" fmla="*/ 18288 h 2862072"/>
              <a:gd name="connsiteX8" fmla="*/ 1069848 w 3255264"/>
              <a:gd name="connsiteY8" fmla="*/ 841248 h 2862072"/>
              <a:gd name="connsiteX9" fmla="*/ 1837944 w 3255264"/>
              <a:gd name="connsiteY9" fmla="*/ 813816 h 2862072"/>
              <a:gd name="connsiteX10" fmla="*/ 2404872 w 3255264"/>
              <a:gd name="connsiteY10" fmla="*/ 566928 h 2862072"/>
              <a:gd name="connsiteX11" fmla="*/ 2560320 w 3255264"/>
              <a:gd name="connsiteY11" fmla="*/ 438912 h 2862072"/>
              <a:gd name="connsiteX12" fmla="*/ 2816352 w 3255264"/>
              <a:gd name="connsiteY12" fmla="*/ 9144 h 2862072"/>
              <a:gd name="connsiteX13" fmla="*/ 3255264 w 3255264"/>
              <a:gd name="connsiteY13" fmla="*/ 603504 h 2862072"/>
              <a:gd name="connsiteX14" fmla="*/ 2898648 w 3255264"/>
              <a:gd name="connsiteY14" fmla="*/ 795528 h 2862072"/>
              <a:gd name="connsiteX15" fmla="*/ 3246120 w 3255264"/>
              <a:gd name="connsiteY15" fmla="*/ 1472184 h 2862072"/>
              <a:gd name="connsiteX16" fmla="*/ 2798064 w 3255264"/>
              <a:gd name="connsiteY16" fmla="*/ 1691640 h 2862072"/>
              <a:gd name="connsiteX17" fmla="*/ 2542032 w 3255264"/>
              <a:gd name="connsiteY17" fmla="*/ 1783080 h 2862072"/>
              <a:gd name="connsiteX18" fmla="*/ 2212848 w 3255264"/>
              <a:gd name="connsiteY18" fmla="*/ 1874520 h 2862072"/>
              <a:gd name="connsiteX19" fmla="*/ 2002536 w 3255264"/>
              <a:gd name="connsiteY19" fmla="*/ 2103120 h 2862072"/>
              <a:gd name="connsiteX20" fmla="*/ 1755648 w 3255264"/>
              <a:gd name="connsiteY20" fmla="*/ 2862072 h 2862072"/>
              <a:gd name="connsiteX21" fmla="*/ 0 w 3255264"/>
              <a:gd name="connsiteY21" fmla="*/ 2020824 h 2862072"/>
              <a:gd name="connsiteX22" fmla="*/ 310896 w 3255264"/>
              <a:gd name="connsiteY22" fmla="*/ 1618488 h 2862072"/>
              <a:gd name="connsiteX23" fmla="*/ 73152 w 3255264"/>
              <a:gd name="connsiteY23" fmla="*/ 73152 h 286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55264" h="2862072">
                <a:moveTo>
                  <a:pt x="73152" y="73152"/>
                </a:moveTo>
                <a:lnTo>
                  <a:pt x="73152" y="73152"/>
                </a:lnTo>
                <a:cubicBezTo>
                  <a:pt x="100584" y="67056"/>
                  <a:pt x="128186" y="61680"/>
                  <a:pt x="155448" y="54864"/>
                </a:cubicBezTo>
                <a:cubicBezTo>
                  <a:pt x="164799" y="52526"/>
                  <a:pt x="174259" y="50031"/>
                  <a:pt x="182880" y="45720"/>
                </a:cubicBezTo>
                <a:cubicBezTo>
                  <a:pt x="192710" y="40805"/>
                  <a:pt x="200168" y="31659"/>
                  <a:pt x="210312" y="27432"/>
                </a:cubicBezTo>
                <a:cubicBezTo>
                  <a:pt x="237004" y="16311"/>
                  <a:pt x="292608" y="0"/>
                  <a:pt x="292608" y="0"/>
                </a:cubicBezTo>
                <a:cubicBezTo>
                  <a:pt x="320040" y="3048"/>
                  <a:pt x="348720" y="416"/>
                  <a:pt x="374904" y="9144"/>
                </a:cubicBezTo>
                <a:lnTo>
                  <a:pt x="347472" y="18288"/>
                </a:lnTo>
                <a:lnTo>
                  <a:pt x="1069848" y="841248"/>
                </a:lnTo>
                <a:lnTo>
                  <a:pt x="1837944" y="813816"/>
                </a:lnTo>
                <a:lnTo>
                  <a:pt x="2404872" y="566928"/>
                </a:lnTo>
                <a:lnTo>
                  <a:pt x="2560320" y="438912"/>
                </a:lnTo>
                <a:lnTo>
                  <a:pt x="2816352" y="9144"/>
                </a:lnTo>
                <a:lnTo>
                  <a:pt x="3255264" y="603504"/>
                </a:lnTo>
                <a:lnTo>
                  <a:pt x="2898648" y="795528"/>
                </a:lnTo>
                <a:lnTo>
                  <a:pt x="3246120" y="1472184"/>
                </a:lnTo>
                <a:lnTo>
                  <a:pt x="2798064" y="1691640"/>
                </a:lnTo>
                <a:lnTo>
                  <a:pt x="2542032" y="1783080"/>
                </a:lnTo>
                <a:lnTo>
                  <a:pt x="2212848" y="1874520"/>
                </a:lnTo>
                <a:lnTo>
                  <a:pt x="2002536" y="2103120"/>
                </a:lnTo>
                <a:lnTo>
                  <a:pt x="1755648" y="2862072"/>
                </a:lnTo>
                <a:lnTo>
                  <a:pt x="0" y="2020824"/>
                </a:lnTo>
                <a:lnTo>
                  <a:pt x="310896" y="1618488"/>
                </a:lnTo>
                <a:lnTo>
                  <a:pt x="73152" y="731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6892" y="1468367"/>
            <a:ext cx="104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этап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08386" y="5077374"/>
            <a:ext cx="104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этап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4178" y="4412968"/>
            <a:ext cx="104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этап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50001" y="-6797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 Narrow" panose="020B0606020202030204" pitchFamily="34" charset="0"/>
              </a:rPr>
              <a:t>ФИНАНСОВЫЙ ПЛАН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851026"/>
            <a:ext cx="9071572" cy="0"/>
          </a:xfrm>
          <a:prstGeom prst="line">
            <a:avLst/>
          </a:prstGeom>
          <a:ln>
            <a:solidFill>
              <a:srgbClr val="C2920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989" y="4628412"/>
            <a:ext cx="1450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 Narrow" panose="020B0606020202030204" pitchFamily="34" charset="0"/>
              </a:rPr>
              <a:t>Объем необходимых инвестиций, </a:t>
            </a:r>
            <a:r>
              <a:rPr lang="ru-RU" sz="1100" b="1" dirty="0" err="1" smtClean="0">
                <a:latin typeface="Arial Narrow" panose="020B0606020202030204" pitchFamily="34" charset="0"/>
              </a:rPr>
              <a:t>млн.руб</a:t>
            </a:r>
            <a:r>
              <a:rPr lang="ru-RU" sz="1100" b="1" dirty="0" smtClean="0">
                <a:latin typeface="Arial Narrow" panose="020B0606020202030204" pitchFamily="34" charset="0"/>
              </a:rPr>
              <a:t>. 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6487" y="4228302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75,6</a:t>
            </a:r>
            <a:endParaRPr lang="ru-RU" sz="2000" b="1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610" y="5875182"/>
            <a:ext cx="1450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 Narrow" panose="020B0606020202030204" pitchFamily="34" charset="0"/>
              </a:rPr>
              <a:t>Сроки реализации 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4607" y="5475072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2023-2030гг.</a:t>
            </a:r>
            <a:endParaRPr lang="ru-RU" sz="2000" b="1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426" y="3558410"/>
            <a:ext cx="388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 Narrow" panose="020B0606020202030204" pitchFamily="34" charset="0"/>
              </a:rPr>
              <a:t>** Предоставление субсидии </a:t>
            </a:r>
            <a:r>
              <a:rPr lang="ru-RU" sz="1000" b="1" dirty="0">
                <a:latin typeface="Arial Narrow" panose="020B0606020202030204" pitchFamily="34" charset="0"/>
              </a:rPr>
              <a:t>из бюджета </a:t>
            </a:r>
            <a:r>
              <a:rPr lang="ru-RU" sz="1000" b="1" dirty="0" smtClean="0">
                <a:latin typeface="Arial Narrow" panose="020B0606020202030204" pitchFamily="34" charset="0"/>
              </a:rPr>
              <a:t>МР на строительство         объекта в сумме 500 </a:t>
            </a:r>
            <a:r>
              <a:rPr lang="ru-RU" sz="1000" b="1" dirty="0" err="1" smtClean="0">
                <a:latin typeface="Arial Narrow" panose="020B0606020202030204" pitchFamily="34" charset="0"/>
              </a:rPr>
              <a:t>тыс.руб</a:t>
            </a:r>
            <a:r>
              <a:rPr lang="ru-RU" sz="1000" b="1" dirty="0" smtClean="0">
                <a:latin typeface="Arial Narrow" panose="020B0606020202030204" pitchFamily="34" charset="0"/>
              </a:rPr>
              <a:t>.</a:t>
            </a:r>
            <a:endParaRPr lang="ru-RU" sz="1000" b="1" dirty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368" y="3152001"/>
            <a:ext cx="8496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 Narrow" panose="020B0606020202030204" pitchFamily="34" charset="0"/>
              </a:rPr>
              <a:t>* Заключен контракт на ремонт дороги (575 м).</a:t>
            </a:r>
          </a:p>
          <a:p>
            <a:r>
              <a:rPr lang="ru-RU" sz="1000" b="1" dirty="0">
                <a:latin typeface="Arial Narrow" panose="020B0606020202030204" pitchFamily="34" charset="0"/>
              </a:rPr>
              <a:t> </a:t>
            </a:r>
            <a:r>
              <a:rPr lang="ru-RU" sz="1000" b="1" dirty="0" smtClean="0">
                <a:latin typeface="Arial Narrow" panose="020B0606020202030204" pitchFamily="34" charset="0"/>
              </a:rPr>
              <a:t> Заключен контракт на электрификацию (8 участков).</a:t>
            </a:r>
          </a:p>
          <a:p>
            <a:endParaRPr lang="ru-RU" sz="1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56" y="-96600"/>
            <a:ext cx="7886700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ОЖИДАЕМЫЕ РЕЗУЛЬТАТЫ 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851026"/>
            <a:ext cx="9071572" cy="0"/>
          </a:xfrm>
          <a:prstGeom prst="line">
            <a:avLst/>
          </a:prstGeom>
          <a:ln>
            <a:solidFill>
              <a:srgbClr val="C2920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3214" y="1774913"/>
            <a:ext cx="4281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создаваемых рабочих мест,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ед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5124" y="1713937"/>
            <a:ext cx="49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491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100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B7491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739" y="2165707"/>
            <a:ext cx="404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Налоговых поступлений,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тыс.руб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9206" y="2104152"/>
            <a:ext cx="8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491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28 938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B7491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214" y="1384352"/>
            <a:ext cx="404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резидентов, ед.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9721" y="1322797"/>
            <a:ext cx="40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491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B7491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4704" y="943213"/>
            <a:ext cx="125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2027 г.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213" y="2551577"/>
            <a:ext cx="404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Средняя заработная плата,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4704" y="2520799"/>
            <a:ext cx="92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B74919"/>
                </a:solidFill>
                <a:latin typeface="Arial Narrow" panose="020B0606020202030204" pitchFamily="34" charset="0"/>
              </a:rPr>
              <a:t>  88 000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B7491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305834580"/>
              </p:ext>
            </p:extLst>
          </p:nvPr>
        </p:nvGraphicFramePr>
        <p:xfrm>
          <a:off x="918964" y="4337956"/>
          <a:ext cx="7691636" cy="221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705077" y="3669833"/>
            <a:ext cx="404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Планируемый объем выручки,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.руб.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6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090" y="2305686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Спасибо за внимание!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10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4296</TotalTime>
  <Words>508</Words>
  <Application>Microsoft Office PowerPoint</Application>
  <PresentationFormat>Экран (4:3)</PresentationFormat>
  <Paragraphs>129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Times New Roman</vt:lpstr>
      <vt:lpstr>Тема Office</vt:lpstr>
      <vt:lpstr>Office Theme</vt:lpstr>
      <vt:lpstr>СОЗДАНИЕ МУНИЦИПАЛЬНОГО  ПРОМЫШЛЕННОГО ПАРКА   в с.Бердигестях муниципального района «Горный улус»</vt:lpstr>
      <vt:lpstr>ОПИСАНИЕ ПРОЕКТА</vt:lpstr>
      <vt:lpstr>СУТЬ ПРОЕКТА</vt:lpstr>
      <vt:lpstr>ПОТЕНЦИАЛЬНЫЕ РЕЗИДЕНТЫ </vt:lpstr>
      <vt:lpstr>Презентация PowerPoint</vt:lpstr>
      <vt:lpstr>Презентация PowerPoint</vt:lpstr>
      <vt:lpstr>ОЖИДАЕМЫЕ РЕЗУЛЬТАТЫ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муниципального промышленного парка в с.Бердигестях муниципального района «Горный улус»</dc:title>
  <dc:creator>Сахая Петровна</dc:creator>
  <cp:lastModifiedBy>УЭР</cp:lastModifiedBy>
  <cp:revision>44</cp:revision>
  <dcterms:created xsi:type="dcterms:W3CDTF">2023-09-29T06:30:15Z</dcterms:created>
  <dcterms:modified xsi:type="dcterms:W3CDTF">2023-10-03T03:04:23Z</dcterms:modified>
</cp:coreProperties>
</file>