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98" r:id="rId3"/>
    <p:sldId id="297" r:id="rId4"/>
    <p:sldId id="296" r:id="rId5"/>
    <p:sldId id="291" r:id="rId6"/>
    <p:sldId id="292" r:id="rId7"/>
    <p:sldId id="293" r:id="rId8"/>
    <p:sldId id="294" r:id="rId9"/>
    <p:sldId id="295" r:id="rId10"/>
    <p:sldId id="299" r:id="rId11"/>
    <p:sldId id="300" r:id="rId12"/>
    <p:sldId id="301" r:id="rId13"/>
    <p:sldId id="302" r:id="rId14"/>
    <p:sldId id="271" r:id="rId15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09D"/>
    <a:srgbClr val="FF0000"/>
    <a:srgbClr val="404040"/>
    <a:srgbClr val="A2A2A2"/>
    <a:srgbClr val="FEFDFD"/>
    <a:srgbClr val="46918E"/>
    <a:srgbClr val="9F474C"/>
    <a:srgbClr val="00ABF0"/>
    <a:srgbClr val="1063AF"/>
    <a:srgbClr val="A18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6" autoAdjust="0"/>
    <p:restoredTop sz="94660"/>
  </p:normalViewPr>
  <p:slideViewPr>
    <p:cSldViewPr>
      <p:cViewPr>
        <p:scale>
          <a:sx n="111" d="100"/>
          <a:sy n="111" d="100"/>
        </p:scale>
        <p:origin x="-94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06E98-7580-46F6-9920-8F31C635A854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1984E-3AC5-441D-BA95-ACB12B2C8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4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1984E-3AC5-441D-BA95-ACB12B2C80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2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5.jpeg"/><Relationship Id="rId21" Type="http://schemas.openxmlformats.org/officeDocument/2006/relationships/image" Target="../media/image29.pn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2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5" Type="http://schemas.openxmlformats.org/officeDocument/2006/relationships/image" Target="../media/image13.jp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jpg"/><Relationship Id="rId9" Type="http://schemas.openxmlformats.org/officeDocument/2006/relationships/image" Target="../media/image17.gif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-1"/>
            <a:ext cx="10690339" cy="755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52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3974306" y="2300362"/>
            <a:ext cx="0" cy="4224589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581482" y="1184572"/>
            <a:ext cx="3392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УЧАСТИЯ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79106" y="2300361"/>
            <a:ext cx="6019800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defTabSz="554400">
              <a:lnSpc>
                <a:spcPts val="2000"/>
              </a:lnSpc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Экспоненту предоставляется эксклюзивно оборудованное рабочее место в рамках коллективной экспозиции 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Минпромторга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площади от </a:t>
            </a:r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</a:t>
            </a:r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400" b="1" dirty="0" err="1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2000"/>
              </a:lnSpc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Аккредитация представителей компании (из расчета 1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бейдж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 застройки), включая получение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бейджей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комплекта информационных материалов, каталога российской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экспозиции;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2000"/>
              </a:lnSpc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Графическая визуализация стенда (3d  макет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2000"/>
              </a:lnSpc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Размещение информации о компании (логотип, название компании, контактная информация) в российском каталоге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мероприятия.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2000"/>
              </a:lnSpc>
              <a:spcAft>
                <a:spcPts val="600"/>
              </a:spcAft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2000"/>
              </a:lnSpc>
              <a:spcAft>
                <a:spcPts val="600"/>
              </a:spcAft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2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аренда выставочной площади предоставляется исключительно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черезорганизаторов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российского павильона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8601" y="3439134"/>
            <a:ext cx="3565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КОЛЛЕКТИВНАЯ ЭКСПОЗИЦИЯ </a:t>
            </a:r>
          </a:p>
          <a:p>
            <a:r>
              <a:rPr lang="ru-RU" sz="2000" b="1" dirty="0" err="1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Минпромторга</a:t>
            </a:r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79106" y="5456237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50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83995" y="198437"/>
            <a:ext cx="455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3974306" y="2300362"/>
            <a:ext cx="0" cy="4539960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581482" y="1184572"/>
            <a:ext cx="3392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УЧАСТИЯ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79106" y="2300361"/>
            <a:ext cx="6019800" cy="453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defTabSz="554400">
              <a:lnSpc>
                <a:spcPts val="1700"/>
              </a:lnSpc>
              <a:spcAft>
                <a:spcPts val="600"/>
              </a:spcAft>
            </a:pP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Экспоненту предоставляется рабочее место в рамках партнерской экспозиции российского павильона на площади от  </a:t>
            </a:r>
            <a:r>
              <a:rPr lang="ru-RU" sz="135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до 154 </a:t>
            </a:r>
            <a:r>
              <a:rPr lang="ru-RU" sz="1350" b="1" dirty="0" err="1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35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35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1700"/>
              </a:lnSpc>
              <a:spcAft>
                <a:spcPts val="600"/>
              </a:spcAft>
            </a:pP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Аккредитация представителей компании (из расчета 1 </a:t>
            </a:r>
            <a:r>
              <a:rPr lang="ru-RU" sz="13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бейдж</a:t>
            </a: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м), </a:t>
            </a: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</a:t>
            </a: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</a:t>
            </a:r>
            <a:r>
              <a:rPr lang="ru-RU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бейджей</a:t>
            </a: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комплекта информационных материалов, </a:t>
            </a: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каталога российской </a:t>
            </a: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экспозиции;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1700"/>
              </a:lnSpc>
              <a:spcAft>
                <a:spcPts val="600"/>
              </a:spcAft>
            </a:pP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Графическая визуализация стенда (3d макет);</a:t>
            </a:r>
          </a:p>
          <a:p>
            <a:pPr marL="216000" indent="-216000" defTabSz="554400">
              <a:lnSpc>
                <a:spcPts val="1700"/>
              </a:lnSpc>
              <a:spcAft>
                <a:spcPts val="600"/>
              </a:spcAft>
            </a:pP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Размещение информации о компании (логотип, название компании, контактная информация) в российском каталоге </a:t>
            </a: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мероприятия;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1700"/>
              </a:lnSpc>
              <a:spcAft>
                <a:spcPts val="600"/>
              </a:spcAft>
            </a:pP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Размещение названия, логотипа и краткой информации об организации-партнере на официальном </a:t>
            </a:r>
            <a:r>
              <a:rPr lang="ru-RU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-сайте Выставки с активной ссылкой на сайт </a:t>
            </a: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организации;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1700"/>
              </a:lnSpc>
              <a:spcAft>
                <a:spcPts val="600"/>
              </a:spcAft>
            </a:pP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Размещение логотипа и символики Официального партнера в </a:t>
            </a:r>
            <a:r>
              <a:rPr lang="ru-RU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имиджевой</a:t>
            </a: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части российской экспозиции на </a:t>
            </a: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Выставки;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1700"/>
              </a:lnSpc>
              <a:spcAft>
                <a:spcPts val="600"/>
              </a:spcAft>
            </a:pP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Размещение логотипа в информационных материалах Выставки, пресс-релизах, рекламных сообщениях в печатных </a:t>
            </a: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СМИ;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1700"/>
              </a:lnSpc>
              <a:spcAft>
                <a:spcPts val="600"/>
              </a:spcAft>
            </a:pPr>
            <a:r>
              <a:rPr lang="ru-RU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Размещение логотипа в печатных материалах, посвященных Выставке и распространяемых в средствах массовой </a:t>
            </a:r>
            <a:r>
              <a:rPr lang="ru-RU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информации.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8601" y="3439134"/>
            <a:ext cx="356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ПАРТНЕРСКАЯ </a:t>
            </a:r>
          </a:p>
          <a:p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ЭКСПОЗИЦИЯ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7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3974306" y="2300362"/>
            <a:ext cx="0" cy="4224589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581482" y="1184572"/>
            <a:ext cx="3392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УЧАСТИЯ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79106" y="2675738"/>
            <a:ext cx="6019800" cy="3473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defTabSz="554400">
              <a:lnSpc>
                <a:spcPts val="2200"/>
              </a:lnSpc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Аккредитация одного сотрудника компании для участия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мероприятиях деловой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2200"/>
              </a:lnSpc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Подготовка  и выдача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бейджа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делегата;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2200"/>
              </a:lnSpc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Размещение информации о компании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логотип,  название, компании, контактная информация)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официальном сайте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2200"/>
              </a:lnSpc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Размещение информации о компании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логотип,  название компании, контактная информация)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российском каталоге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>
              <a:lnSpc>
                <a:spcPts val="2200"/>
              </a:lnSpc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Предоставление полного списка участников  мероприятия с контактной информацией по итогам  проведения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8601" y="3439134"/>
            <a:ext cx="356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</a:t>
            </a:r>
            <a:endParaRPr lang="ru-RU" sz="2000" b="1" dirty="0" smtClean="0">
              <a:solidFill>
                <a:srgbClr val="03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ДЕЛЕГАТ»</a:t>
            </a:r>
          </a:p>
        </p:txBody>
      </p:sp>
    </p:spTree>
    <p:extLst>
      <p:ext uri="{BB962C8B-B14F-4D97-AF65-F5344CB8AC3E}">
        <p14:creationId xmlns:p14="http://schemas.microsoft.com/office/powerpoint/2010/main" val="422321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6412706" y="2614321"/>
            <a:ext cx="0" cy="3933861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581482" y="1184572"/>
            <a:ext cx="2062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r="9463"/>
          <a:stretch/>
        </p:blipFill>
        <p:spPr>
          <a:xfrm>
            <a:off x="408601" y="2603348"/>
            <a:ext cx="1981200" cy="3888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1"/>
          <a:stretch/>
        </p:blipFill>
        <p:spPr>
          <a:xfrm>
            <a:off x="4431506" y="2603348"/>
            <a:ext cx="1829032" cy="14849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6"/>
          <a:stretch/>
        </p:blipFill>
        <p:spPr>
          <a:xfrm>
            <a:off x="2526506" y="2614321"/>
            <a:ext cx="1828800" cy="1474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6"/>
          <a:stretch/>
        </p:blipFill>
        <p:spPr>
          <a:xfrm>
            <a:off x="2526506" y="4241953"/>
            <a:ext cx="3733800" cy="2249424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6625380" y="2616064"/>
            <a:ext cx="3657831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00">
              <a:lnSpc>
                <a:spcPts val="21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традиции, на открытии ярмарки проходит выступление премьер-министра Греции об экономических итогах минувшего года и перспективах следующего. В это время в Салониках присутствует все политическое руководство и лидеры экономики Греции и других европейских стран</a:t>
            </a:r>
          </a:p>
          <a:p>
            <a:pPr defTabSz="554400">
              <a:lnSpc>
                <a:spcPts val="21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54400">
              <a:lnSpc>
                <a:spcPts val="21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выставки составила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54400">
              <a:lnSpc>
                <a:spcPts val="2100"/>
              </a:lnSpc>
            </a:pPr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квадратных метров. </a:t>
            </a:r>
          </a:p>
          <a:p>
            <a:pPr defTabSz="554400">
              <a:lnSpc>
                <a:spcPts val="21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ярмарке приняли участие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54400">
              <a:lnSpc>
                <a:spcPts val="2100"/>
              </a:lnSpc>
            </a:pPr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</a:t>
            </a:r>
            <a:r>
              <a:rPr lang="ru-RU" sz="1200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производителей</a:t>
            </a:r>
          </a:p>
          <a:p>
            <a:pPr defTabSz="554400">
              <a:lnSpc>
                <a:spcPts val="21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мира. </a:t>
            </a:r>
          </a:p>
          <a:p>
            <a:pPr defTabSz="554400">
              <a:lnSpc>
                <a:spcPts val="21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Выставку посетило </a:t>
            </a:r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гостей.</a:t>
            </a:r>
          </a:p>
        </p:txBody>
      </p:sp>
    </p:spTree>
    <p:extLst>
      <p:ext uri="{BB962C8B-B14F-4D97-AF65-F5344CB8AC3E}">
        <p14:creationId xmlns:p14="http://schemas.microsoft.com/office/powerpoint/2010/main" val="22197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1"/>
            <a:ext cx="10690337" cy="755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30163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266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06" y="5003600"/>
            <a:ext cx="1474013" cy="17172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31406" y="5011073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Алексис </a:t>
            </a:r>
            <a:r>
              <a:rPr lang="ru-RU" sz="2000" b="1" dirty="0" err="1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Ципрас</a:t>
            </a:r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r"/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премьер-министр Греции: </a:t>
            </a:r>
            <a:endParaRPr lang="en-US" sz="2000" dirty="0">
              <a:solidFill>
                <a:srgbClr val="03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06" y="2636837"/>
            <a:ext cx="238841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сотрудничестве с Грецией:</a:t>
            </a:r>
          </a:p>
          <a:p>
            <a:endParaRPr lang="ru-RU" sz="11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«…В силу известных причин наши торгово-экономические связи находятся на спаде. В 2014 году объем товарооборота снизился сразу на 40%. Для исправления ситуации нами принят в апреле этого года совместный план действий».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9219" y="2818184"/>
            <a:ext cx="521168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«Мы заинтересованы в широком деловом сотрудничестве с зарубежными партнёрами, приветствуем инвесторов, которые нацелены </a:t>
            </a: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долгосрочную работу на российском рынке, даже несмотря на текущие, не всегда простые обстоятельства. Высоко ценим их благожелательное отношение к нашей стране, к тем преимуществам, которые они видят здесь для развития своего дела. Чтобы открыть дополнительные возможности для наращивания экономических связей с Россией, наша страна участвует в интеграционных процессах», </a:t>
            </a:r>
          </a:p>
          <a:p>
            <a:endParaRPr lang="ru-RU" sz="11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Послание Президента Российской </a:t>
            </a: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</a:p>
          <a:p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Федеральному 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Собранию.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34749" y="2108336"/>
            <a:ext cx="2107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В.В</a:t>
            </a:r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</a:t>
            </a:r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en-US" sz="2000" dirty="0">
              <a:solidFill>
                <a:srgbClr val="03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6" y="2108336"/>
            <a:ext cx="1466221" cy="171726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403306" y="2816222"/>
            <a:ext cx="0" cy="1956343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593306" y="5778483"/>
            <a:ext cx="4800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«Между нашими народами всегда существовала глубокая внутренняя связь. Она сохранилась и до сих пор, независимо от внешних обстоятельств…».</a:t>
            </a:r>
          </a:p>
        </p:txBody>
      </p:sp>
    </p:spTree>
    <p:extLst>
      <p:ext uri="{BB962C8B-B14F-4D97-AF65-F5344CB8AC3E}">
        <p14:creationId xmlns:p14="http://schemas.microsoft.com/office/powerpoint/2010/main" val="83280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74" y="2310189"/>
            <a:ext cx="4272428" cy="376301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2106" y="2713037"/>
            <a:ext cx="449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словам премьер-министра </a:t>
            </a:r>
            <a:endParaRPr lang="ru-RU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Греции 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Алексиса </a:t>
            </a:r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ЦИПРАСА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Россией становится стратегическим выбором для Греции не только из-за исторически крепких культурных и духовных связей. Но и потому, что Греция в 21-м веке собирается вести активную внешнюю политику в </a:t>
            </a:r>
            <a:r>
              <a:rPr lang="ru-RU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глобализированном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мире. </a:t>
            </a:r>
            <a:endParaRPr lang="ru-RU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эти выставка </a:t>
            </a:r>
            <a:r>
              <a:rPr lang="ru-RU" sz="1400" b="1" dirty="0" err="1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Thessaloniki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будет итогом целого ряда контактов на высоком уровне и знаменует новое начало в отношениях между Россией и Грецией.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041106" y="2310189"/>
            <a:ext cx="0" cy="3763016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19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28036" y="2179637"/>
            <a:ext cx="6096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Дворкович</a:t>
            </a:r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А.В., </a:t>
            </a:r>
            <a:endParaRPr lang="ru-RU" sz="2000" b="1" dirty="0" smtClean="0">
              <a:solidFill>
                <a:srgbClr val="03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председателя </a:t>
            </a:r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endParaRPr lang="ru-RU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«Россия станет почетным гостем 81-й Международной выставки в Салониках </a:t>
            </a:r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TIF 2016). Выставка этого года станет настоящим событием мирового масштаба, будут организованы многочисленные параллельные мероприятия культурного, развлекательного и образовательного характера, кроме того, пройдет бизнес-форум по вопросу инвестиционного интереса российских предприятий в Греции, а также потенциальных сфер сотрудничества между двумя странами».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2145506" y="2179637"/>
            <a:ext cx="0" cy="2123658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95" y="2179637"/>
            <a:ext cx="1528114" cy="1752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106" y="4733620"/>
            <a:ext cx="1597765" cy="1760461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8317706" y="4733620"/>
            <a:ext cx="0" cy="1865617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450306" y="4417900"/>
            <a:ext cx="5541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Мантуров</a:t>
            </a:r>
            <a:r>
              <a:rPr lang="ru-RU" sz="20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Д.В</a:t>
            </a:r>
            <a:r>
              <a:rPr lang="ru-RU" sz="20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pPr algn="r"/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 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 и торговли </a:t>
            </a:r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«Греция - наши друзья </a:t>
            </a:r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исторически, </a:t>
            </a:r>
          </a:p>
          <a:p>
            <a:pPr algn="r"/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оэтому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заинтересованы в поддержке этой страны». </a:t>
            </a:r>
          </a:p>
          <a:p>
            <a:pPr algn="r"/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«Греция является для России важным партнером как в торговом, так и в промышленном аспекте. Мы открыты к реализации любых совместных инвестиционных и кооперационных проектов с Грецией, выходящих за рамки обычных экспортно-импортных операций»</a:t>
            </a:r>
          </a:p>
        </p:txBody>
      </p:sp>
    </p:spTree>
    <p:extLst>
      <p:ext uri="{BB962C8B-B14F-4D97-AF65-F5344CB8AC3E}">
        <p14:creationId xmlns:p14="http://schemas.microsoft.com/office/powerpoint/2010/main" val="191784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5306" y="2191562"/>
            <a:ext cx="4267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мероприятия – </a:t>
            </a:r>
            <a: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10-18 </a:t>
            </a:r>
            <a:r>
              <a:rPr lang="ru-RU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 2016 г.</a:t>
            </a:r>
          </a:p>
          <a:p>
            <a:endParaRPr lang="ru-RU" sz="1200" dirty="0">
              <a:solidFill>
                <a:srgbClr val="03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проведения: </a:t>
            </a:r>
            <a: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Салоники, Греция</a:t>
            </a:r>
          </a:p>
          <a:p>
            <a:r>
              <a:rPr lang="ru-RU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Exhibition</a:t>
            </a:r>
            <a: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Centre</a:t>
            </a:r>
            <a:endParaRPr lang="ru-RU" sz="12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117306" y="2484437"/>
            <a:ext cx="0" cy="3799943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72" y="3817165"/>
            <a:ext cx="4373034" cy="24672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581482" y="1184572"/>
            <a:ext cx="290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МЕРОПРИЯТИИ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74506" y="2636837"/>
            <a:ext cx="4800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THESSALONIKI INTERNATIONAL FAIR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многоотраслевая специализированная выставка, которая проводится в самом крупном выставочном комплексе на Балканах, HELEXPO.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1926 года, событие каждый год собирает сотни греческих и зарубежных компаний со всего мира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году Россия станет почетным гостем </a:t>
            </a:r>
            <a:r>
              <a:rPr lang="ru-RU" sz="12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81-й </a:t>
            </a:r>
            <a:r>
              <a:rPr lang="ru-RU" sz="12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Международной выставки в Салониках (TIF’2016). </a:t>
            </a:r>
            <a:endParaRPr lang="ru-RU" sz="1200" b="1" dirty="0" smtClean="0">
              <a:solidFill>
                <a:srgbClr val="03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Презентацию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отечественных предприятий на выставке организует Министерство промышленности и торговли Российской Федерации.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российской экспозиции в рамках организации отдельного павильона и открытого пространства перед ним составит более 4500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Ярмарка в Салониках станет одним из важнейших социальных, культурных и экономических событий Греции в этом году.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7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117306" y="2300362"/>
            <a:ext cx="0" cy="4224589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581482" y="1184572"/>
            <a:ext cx="290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МЕРОПРИЯТИИ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74506" y="2300362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САЛОНИКИ – визитная 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</a:t>
            </a:r>
            <a:endParaRPr lang="ru-RU" sz="1400" b="1" dirty="0" smtClean="0">
              <a:solidFill>
                <a:srgbClr val="03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по величине город Греции.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01" y="2344008"/>
            <a:ext cx="4348084" cy="418094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574506" y="3017837"/>
            <a:ext cx="4800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Салоники – столица греческого региона Македония,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 в 315 г до н.э. царем Македонии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Кассандром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назвавшим его в честь своей жены, сестры Александра Великого. </a:t>
            </a:r>
          </a:p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Салоники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лежат в низменной местности, окруженной невысокими холмами, и выходят на бухту залива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Термайкос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Несмотря на то, что город является одним из старейших в Европе, сегодня он представляет собой один из современных экономических и культурных центров.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Приехав на Международную выставку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THESSALONIKI INTERNATIONAL FAIR 2016 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сможете не только заключить выгодные контракты и представить всему миру достижения российских предприятий, но и насладиться прекрасным видом средиземноморского побережья.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4355306" y="1942205"/>
            <a:ext cx="0" cy="4663459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581482" y="1184572"/>
            <a:ext cx="290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МЕРОПРИЯТИИ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7219" y="1896683"/>
            <a:ext cx="35923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участие в международных выставках в качестве российской экспозиции имеет своей целью содействие реализации проектов торгово-экономического, инвестиционного сотрудничества, сопровождение реализации совместных кооперационных проектов, направленных на развитие экспорта российских предприятий в Грецию.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Российские экспозиции в рамках крупных международных проектов занимают определенную нишу в решении основных задач:  </a:t>
            </a:r>
          </a:p>
          <a:p>
            <a:pPr marL="216000" indent="-216000" defTabSz="554400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Создание благоприятных условий для развития торговли с международными компаниями, а также содействие привлечению иностранных инвестиций в российскую экономику.</a:t>
            </a:r>
          </a:p>
          <a:p>
            <a:pPr marL="216000" indent="-216000" defTabSz="554400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Развитие неэнергетического и не сырьевого природного ресурсов экспортного потенциала России с учетом необходимости развития </a:t>
            </a:r>
          </a:p>
          <a:p>
            <a:pPr marL="216000" indent="-216000" defTabSz="554400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Развитие двустороннего сотрудничества по поддержке региональных и отраслевых проектов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36306" y="4068619"/>
            <a:ext cx="27541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сформировать для участия в международной отраслевой выставке «кластер» российских, уже зарекомендовавших себя компаний, а также перспективных и привлекательных для инвестиционной деятельности, в том числе по отраслевому принципу, с учетом финансово-экономической и промышленно-производственной ориентации  государств – партнеров.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31706" y="1931044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Конкурентное производство до сих пор сосредоточено главным образом в сырьевом и добывающем секторах. Только изменив структуру экономики, мы сможем решать масштабные задачи в сфере безопасности и социальном развитии, создать современные рабочие места и повышать качество и уровень жизни миллионов наших людей.</a:t>
            </a:r>
          </a:p>
          <a:p>
            <a:endParaRPr lang="ru-RU" sz="9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 Путин (Послание Президента Российской Федерации Федеральному Собранию).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756193" y="4008437"/>
            <a:ext cx="27541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способного к необходимой адаптации концептуального подхода к участию в международных отраслевых выставках,  в том числе в вопросах подготовки и организации, форм проведения, финансирования, рекламы и освещения в СМИ, позволит, по нашему мнению, значительно поднять привлекательность российского, в основном,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несырьевого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экспорта в регионах ответственности.</a:t>
            </a:r>
          </a:p>
        </p:txBody>
      </p:sp>
      <p:pic>
        <p:nvPicPr>
          <p:cNvPr id="28" name="Picture 2" descr="http://megabook.ru/stream/mediapreview?Key=%D0%9F%D1%83%D1%82%D0%B8%D0%BD%20%D0%92%D0%BB%D0%B0%D0%B4%D0%B8%D0%BC%D0%B8%D1%80%20%D0%92%D0%BB%D0%B0%D0%B4%D0%B8%D0%BC%D0%B8%D1%80%D0%BE%D0%B2%D0%B8%D1%87%20(%D0%BF%D0%BE%D1%80%D1%82%D1%80%D0%B5%D1%82%20%D0%BE%D1%84%D0%B8%D1%86%D0%B8%D0%B0%D0%BB%D1%8C%D0%BD%D1%8B%D0%B9)&amp;Width=10000&amp;Height=100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9" b="19006"/>
          <a:stretch/>
        </p:blipFill>
        <p:spPr bwMode="auto">
          <a:xfrm>
            <a:off x="4598848" y="1942205"/>
            <a:ext cx="1063973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4736306" y="2027237"/>
            <a:ext cx="0" cy="4612458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581482" y="1184572"/>
            <a:ext cx="2062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4561" y="1953347"/>
            <a:ext cx="2754114" cy="4686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НЕФТЕГАЗОВЫЙ КОМПЛЕКС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ЭНЕРГЕТИКА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АГРОСЕКТОР И ПИЩЕВАЯ ПРОМЫШЛЕННОСТЬ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ГЕОЛОГИЯ И ДОБЫЧА ПРИРОДНЫХ РЕСУРСОВ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ЖЕЛЕЗНОДОРОЖНАЯ ПРОМЫШЛЕННОСТЬ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МАШИНОСТРОЕНИЕ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СТАНКОСТРОЕНИЕ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ИТ-ТЕХНОЛОГИИ</a:t>
            </a: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995" y="2224899"/>
            <a:ext cx="1993392" cy="20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9826" y="2229772"/>
            <a:ext cx="2000707" cy="20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995" y="4465067"/>
            <a:ext cx="1993392" cy="20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1538" y="4479697"/>
            <a:ext cx="2018995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upload.wikimedia.org/wikipedia/ru/thumb/2/2d/Gazprom-Logo-rus.svg/1280px-Gazprom-Logo-rus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01" y="1836706"/>
            <a:ext cx="644939" cy="3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rosneft.ru/img/sys/h_log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749" y="1812106"/>
            <a:ext cx="617487" cy="38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legionbroker.ru/wp-content/uploads/2013/10/Interrao_logo_ru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27" y="2292769"/>
            <a:ext cx="930821" cy="4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snrg.rushydro.ru/_layouts/images/logo-mai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26" y="2454435"/>
            <a:ext cx="644510" cy="19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http://toplogos.ru/images/logo-mirator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71" y="2977997"/>
            <a:ext cx="664240" cy="38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7762" y="3001300"/>
            <a:ext cx="356467" cy="3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3211" y="2935510"/>
            <a:ext cx="451742" cy="45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7166" y="3684198"/>
            <a:ext cx="1052302" cy="22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vignette4.wikia.nocookie.net/rutrans/images/c/c5/RZD_logo.png/revision/latest?cb=20130712153358&amp;path-prefix=ru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41" y="4420166"/>
            <a:ext cx="431696" cy="19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http://gird.ru/files/images/kamaz-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06" y="4885682"/>
            <a:ext cx="342895" cy="3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http://www.russianhelicopters.aero/bitrix/templates/.default/i/logo_ru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6" y="4973447"/>
            <a:ext cx="772140" cy="2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http://www.dba-engineering.ru/uploads/1378227410_odk_logotip_25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46" y="4846637"/>
            <a:ext cx="589943" cy="44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8" descr="http://rostec.ru/content/images/basics/big_logos/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11" y="5361325"/>
            <a:ext cx="271252" cy="3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09369" y="2285643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009369" y="2789237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009369" y="3517653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009369" y="4160837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009369" y="4770437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009369" y="5310962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031626" y="5761037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009369" y="6218237"/>
            <a:ext cx="48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8584" y="5447283"/>
            <a:ext cx="733226" cy="2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2" descr="https://upload.wikimedia.org/wikipedia/ru/7/72/Rosseti_logo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611" y="5921452"/>
            <a:ext cx="709505" cy="2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 descr="https://www.mspbank.ru/userfiles/veb_new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674" y="6277391"/>
            <a:ext cx="756310" cy="3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" descr="http://www.sberbank.ru/portalserver/static/sb-bundle/images/main-logo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08" y="6380028"/>
            <a:ext cx="740734" cy="18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8" descr="http://toplogos.ru/images/logo-vtb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50" y="6306194"/>
            <a:ext cx="613736" cy="2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-41839"/>
            <a:ext cx="10690337" cy="17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83995" y="19843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469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ru-RU" sz="2000" b="1" dirty="0">
              <a:solidFill>
                <a:srgbClr val="469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914957"/>
            <a:ext cx="10690337" cy="6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4736306" y="2351945"/>
            <a:ext cx="0" cy="4173006"/>
          </a:xfrm>
          <a:prstGeom prst="line">
            <a:avLst/>
          </a:prstGeom>
          <a:ln>
            <a:solidFill>
              <a:srgbClr val="0330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581482" y="1184572"/>
            <a:ext cx="272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98306" y="2637955"/>
            <a:ext cx="48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ЗАДАЧИ: 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defTabSz="554400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Представление экономического и инвестиционного потенциала российских компаний;</a:t>
            </a:r>
          </a:p>
          <a:p>
            <a:pPr marL="216000" indent="-216000" defTabSz="554400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торгово-экономического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 сотрудничества;</a:t>
            </a:r>
          </a:p>
          <a:p>
            <a:pPr marL="216000" indent="-216000" defTabSz="554400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Продвижение российских экспортных товаров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 на рынок;</a:t>
            </a:r>
          </a:p>
          <a:p>
            <a:pPr marL="216000" indent="-216000" defTabSz="554400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Инициирование внешнеэкономических сделок.</a:t>
            </a:r>
          </a:p>
          <a:p>
            <a:pPr indent="-457200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ПРОВЕДЕНИЯ: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Тематические секции;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Выставочная и презентационная зона.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УЧАСТИЯ</a:t>
            </a:r>
            <a:r>
              <a:rPr lang="ru-RU" sz="1200" b="1" dirty="0" smtClean="0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b="1" dirty="0" smtClean="0">
              <a:solidFill>
                <a:srgbClr val="03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Коллективная экспозиция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Минпромторга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России;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Партнерская экспозиция;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Делегатский формат участия.</a:t>
            </a:r>
          </a:p>
        </p:txBody>
      </p:sp>
      <p:pic>
        <p:nvPicPr>
          <p:cNvPr id="24" name="Picture 6" descr="http://www.astrum-tour.ru/assets/images/country/greece/saloniki/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r="22879"/>
          <a:stretch/>
        </p:blipFill>
        <p:spPr bwMode="auto">
          <a:xfrm>
            <a:off x="370501" y="2351945"/>
            <a:ext cx="4114800" cy="41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2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960</Words>
  <Application>Microsoft Office PowerPoint</Application>
  <PresentationFormat>Произвольный</PresentationFormat>
  <Paragraphs>154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000000007</dc:creator>
  <cp:lastModifiedBy>s.semushkin</cp:lastModifiedBy>
  <cp:revision>333</cp:revision>
  <dcterms:created xsi:type="dcterms:W3CDTF">2006-08-16T00:00:00Z</dcterms:created>
  <dcterms:modified xsi:type="dcterms:W3CDTF">2016-06-06T13:35:56Z</dcterms:modified>
</cp:coreProperties>
</file>